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89" r:id="rId14"/>
    <p:sldId id="268" r:id="rId15"/>
    <p:sldId id="269" r:id="rId16"/>
    <p:sldId id="270" r:id="rId17"/>
    <p:sldId id="288" r:id="rId18"/>
    <p:sldId id="271" r:id="rId19"/>
    <p:sldId id="273" r:id="rId20"/>
    <p:sldId id="274" r:id="rId21"/>
    <p:sldId id="275" r:id="rId22"/>
    <p:sldId id="276" r:id="rId23"/>
    <p:sldId id="277" r:id="rId24"/>
    <p:sldId id="278" r:id="rId25"/>
    <p:sldId id="279" r:id="rId26"/>
    <p:sldId id="281" r:id="rId27"/>
    <p:sldId id="280" r:id="rId28"/>
    <p:sldId id="283" r:id="rId29"/>
    <p:sldId id="284" r:id="rId30"/>
    <p:sldId id="28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35D5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8" autoAdjust="0"/>
    <p:restoredTop sz="94660"/>
  </p:normalViewPr>
  <p:slideViewPr>
    <p:cSldViewPr snapToGrid="0">
      <p:cViewPr varScale="1">
        <p:scale>
          <a:sx n="105" d="100"/>
          <a:sy n="105" d="100"/>
        </p:scale>
        <p:origin x="81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907FE-A717-4264-AD6D-F5B44B1DE4E3}" type="datetimeFigureOut">
              <a:rPr lang="en-US" smtClean="0"/>
              <a:t>6/15/2024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AD4048-B513-4FD5-9177-28654E3D9D0B}" type="slidenum">
              <a:rPr lang="en-US" smtClean="0"/>
              <a:t>‹#›</a:t>
            </a:fld>
            <a:endParaRPr lang="en-US"/>
          </a:p>
        </p:txBody>
      </p:sp>
    </p:spTree>
    <p:extLst>
      <p:ext uri="{BB962C8B-B14F-4D97-AF65-F5344CB8AC3E}">
        <p14:creationId xmlns:p14="http://schemas.microsoft.com/office/powerpoint/2010/main" val="3213900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AD4048-B513-4FD5-9177-28654E3D9D0B}" type="slidenum">
              <a:rPr lang="en-US" smtClean="0"/>
              <a:t>2</a:t>
            </a:fld>
            <a:endParaRPr lang="en-US"/>
          </a:p>
        </p:txBody>
      </p:sp>
    </p:spTree>
    <p:extLst>
      <p:ext uri="{BB962C8B-B14F-4D97-AF65-F5344CB8AC3E}">
        <p14:creationId xmlns:p14="http://schemas.microsoft.com/office/powerpoint/2010/main" val="495260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AD4048-B513-4FD5-9177-28654E3D9D0B}" type="slidenum">
              <a:rPr lang="en-US" smtClean="0"/>
              <a:t>3</a:t>
            </a:fld>
            <a:endParaRPr lang="en-US"/>
          </a:p>
        </p:txBody>
      </p:sp>
    </p:spTree>
    <p:extLst>
      <p:ext uri="{BB962C8B-B14F-4D97-AF65-F5344CB8AC3E}">
        <p14:creationId xmlns:p14="http://schemas.microsoft.com/office/powerpoint/2010/main" val="423105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685C6-1BF5-2595-7618-475A44C252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D77785-C441-F3B6-790E-97CEE8D4CE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ECA61A3-A5F4-87F4-C8A9-632CC1ABB462}"/>
              </a:ext>
            </a:extLst>
          </p:cNvPr>
          <p:cNvSpPr>
            <a:spLocks noGrp="1"/>
          </p:cNvSpPr>
          <p:nvPr>
            <p:ph type="dt" sz="half" idx="10"/>
          </p:nvPr>
        </p:nvSpPr>
        <p:spPr/>
        <p:txBody>
          <a:bodyPr/>
          <a:lstStyle/>
          <a:p>
            <a:fld id="{A3213B0A-6EB0-4258-BEDE-F0E3FFEF18C8}" type="datetime1">
              <a:rPr lang="en-US" smtClean="0"/>
              <a:t>6/15/2024</a:t>
            </a:fld>
            <a:endParaRPr lang="en-US"/>
          </a:p>
        </p:txBody>
      </p:sp>
      <p:sp>
        <p:nvSpPr>
          <p:cNvPr id="5" name="Footer Placeholder 4">
            <a:extLst>
              <a:ext uri="{FF2B5EF4-FFF2-40B4-BE49-F238E27FC236}">
                <a16:creationId xmlns:a16="http://schemas.microsoft.com/office/drawing/2014/main" id="{FDD09E72-6680-E211-C85F-9064EC812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1A3B9F-B27A-C07F-3070-12B524C92486}"/>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774423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9DACB-A77D-365C-99C8-1130733DBD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0048B40-8221-B168-CA2F-48993DB4F6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DFAB07-54A4-1294-ABC8-61CDE115E567}"/>
              </a:ext>
            </a:extLst>
          </p:cNvPr>
          <p:cNvSpPr>
            <a:spLocks noGrp="1"/>
          </p:cNvSpPr>
          <p:nvPr>
            <p:ph type="dt" sz="half" idx="10"/>
          </p:nvPr>
        </p:nvSpPr>
        <p:spPr/>
        <p:txBody>
          <a:bodyPr/>
          <a:lstStyle/>
          <a:p>
            <a:fld id="{28AC10A2-7DF3-428F-824E-64C32E9634F2}" type="datetime1">
              <a:rPr lang="en-US" smtClean="0"/>
              <a:t>6/15/2024</a:t>
            </a:fld>
            <a:endParaRPr lang="en-US"/>
          </a:p>
        </p:txBody>
      </p:sp>
      <p:sp>
        <p:nvSpPr>
          <p:cNvPr id="5" name="Footer Placeholder 4">
            <a:extLst>
              <a:ext uri="{FF2B5EF4-FFF2-40B4-BE49-F238E27FC236}">
                <a16:creationId xmlns:a16="http://schemas.microsoft.com/office/drawing/2014/main" id="{E662D9E7-0BBE-7EFF-32DD-B608A48337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B56CAC-E3CF-BB36-0BDC-5567F89D1927}"/>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17222625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0ADB9C-28C4-0E09-8EF7-CF4CE1CFD6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886A2F-A328-ACD0-269B-595F5AB44F0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1D00AF-8D3D-1035-511E-993EB30AA1A6}"/>
              </a:ext>
            </a:extLst>
          </p:cNvPr>
          <p:cNvSpPr>
            <a:spLocks noGrp="1"/>
          </p:cNvSpPr>
          <p:nvPr>
            <p:ph type="dt" sz="half" idx="10"/>
          </p:nvPr>
        </p:nvSpPr>
        <p:spPr/>
        <p:txBody>
          <a:bodyPr/>
          <a:lstStyle/>
          <a:p>
            <a:fld id="{B8DFEB0A-32AF-4033-A2A9-8F891D587E62}" type="datetime1">
              <a:rPr lang="en-US" smtClean="0"/>
              <a:t>6/15/2024</a:t>
            </a:fld>
            <a:endParaRPr lang="en-US"/>
          </a:p>
        </p:txBody>
      </p:sp>
      <p:sp>
        <p:nvSpPr>
          <p:cNvPr id="5" name="Footer Placeholder 4">
            <a:extLst>
              <a:ext uri="{FF2B5EF4-FFF2-40B4-BE49-F238E27FC236}">
                <a16:creationId xmlns:a16="http://schemas.microsoft.com/office/drawing/2014/main" id="{233E89DC-4CB0-94AA-9C4F-B8384F3E3A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4AE1B9-1B7F-C01F-A3FF-6416A70ECFD9}"/>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3264819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84550-7C6A-4C0B-0612-75A7143421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295539-88EB-634A-A244-63EC0E2B41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32A684-24C4-68ED-D207-3CB8519B4DBF}"/>
              </a:ext>
            </a:extLst>
          </p:cNvPr>
          <p:cNvSpPr>
            <a:spLocks noGrp="1"/>
          </p:cNvSpPr>
          <p:nvPr>
            <p:ph type="dt" sz="half" idx="10"/>
          </p:nvPr>
        </p:nvSpPr>
        <p:spPr/>
        <p:txBody>
          <a:bodyPr/>
          <a:lstStyle/>
          <a:p>
            <a:fld id="{B3C32372-CA1D-441B-98CF-53A7DCFE5C19}" type="datetime1">
              <a:rPr lang="en-US" smtClean="0"/>
              <a:t>6/15/2024</a:t>
            </a:fld>
            <a:endParaRPr lang="en-US"/>
          </a:p>
        </p:txBody>
      </p:sp>
      <p:sp>
        <p:nvSpPr>
          <p:cNvPr id="5" name="Footer Placeholder 4">
            <a:extLst>
              <a:ext uri="{FF2B5EF4-FFF2-40B4-BE49-F238E27FC236}">
                <a16:creationId xmlns:a16="http://schemas.microsoft.com/office/drawing/2014/main" id="{FC56618D-7972-5F7C-3999-2C8FF8331D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66B59F-3745-F10C-429C-8790FD38D37D}"/>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690899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A4634-8C33-089C-F3A0-24F98D301C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1A1DC3-1EAD-6875-1F9B-4D503A83B50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7DCFF1-EAAD-260D-9EBF-FDD1BFE97917}"/>
              </a:ext>
            </a:extLst>
          </p:cNvPr>
          <p:cNvSpPr>
            <a:spLocks noGrp="1"/>
          </p:cNvSpPr>
          <p:nvPr>
            <p:ph type="dt" sz="half" idx="10"/>
          </p:nvPr>
        </p:nvSpPr>
        <p:spPr/>
        <p:txBody>
          <a:bodyPr/>
          <a:lstStyle/>
          <a:p>
            <a:fld id="{1E44815C-567D-4DC2-A76D-2D302B702638}" type="datetime1">
              <a:rPr lang="en-US" smtClean="0"/>
              <a:t>6/15/2024</a:t>
            </a:fld>
            <a:endParaRPr lang="en-US"/>
          </a:p>
        </p:txBody>
      </p:sp>
      <p:sp>
        <p:nvSpPr>
          <p:cNvPr id="5" name="Footer Placeholder 4">
            <a:extLst>
              <a:ext uri="{FF2B5EF4-FFF2-40B4-BE49-F238E27FC236}">
                <a16:creationId xmlns:a16="http://schemas.microsoft.com/office/drawing/2014/main" id="{77229F08-2880-D907-C385-1E9CBC4A81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00664-F23E-A622-3FF9-1BC4DD0C9F61}"/>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1931891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5AF4B-C739-7289-7397-B36812B62C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1AD848-A8DC-73C0-9FA6-182B87EAF44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1CA510-B532-4949-DE31-A400C3A1B7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A2408D9-271B-B71E-E6AE-918904377688}"/>
              </a:ext>
            </a:extLst>
          </p:cNvPr>
          <p:cNvSpPr>
            <a:spLocks noGrp="1"/>
          </p:cNvSpPr>
          <p:nvPr>
            <p:ph type="dt" sz="half" idx="10"/>
          </p:nvPr>
        </p:nvSpPr>
        <p:spPr/>
        <p:txBody>
          <a:bodyPr/>
          <a:lstStyle/>
          <a:p>
            <a:fld id="{C9063215-F273-4BFE-BB01-D5FB4F6711BD}" type="datetime1">
              <a:rPr lang="en-US" smtClean="0"/>
              <a:t>6/15/2024</a:t>
            </a:fld>
            <a:endParaRPr lang="en-US"/>
          </a:p>
        </p:txBody>
      </p:sp>
      <p:sp>
        <p:nvSpPr>
          <p:cNvPr id="6" name="Footer Placeholder 5">
            <a:extLst>
              <a:ext uri="{FF2B5EF4-FFF2-40B4-BE49-F238E27FC236}">
                <a16:creationId xmlns:a16="http://schemas.microsoft.com/office/drawing/2014/main" id="{91D1B031-C6A5-E0D4-F006-56A223C407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75E44A-AB86-16A6-8E0C-12687CDEB33A}"/>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151867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173C9-18BC-75AA-9F5E-B9E6989D6D8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4FD3C6-F7B6-1715-DD4E-F7AF587656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2B035D1-10CD-E8AB-7C51-201AE8AAD2C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827E039-6E23-6AC0-EC21-02ED428837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0A979AD-E75C-B505-500C-21984D9110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3103E2-B74F-CB15-764E-BC3AC90B1F39}"/>
              </a:ext>
            </a:extLst>
          </p:cNvPr>
          <p:cNvSpPr>
            <a:spLocks noGrp="1"/>
          </p:cNvSpPr>
          <p:nvPr>
            <p:ph type="dt" sz="half" idx="10"/>
          </p:nvPr>
        </p:nvSpPr>
        <p:spPr/>
        <p:txBody>
          <a:bodyPr/>
          <a:lstStyle/>
          <a:p>
            <a:fld id="{5C028B91-B831-46DE-AFB1-86699F565090}" type="datetime1">
              <a:rPr lang="en-US" smtClean="0"/>
              <a:t>6/15/2024</a:t>
            </a:fld>
            <a:endParaRPr lang="en-US"/>
          </a:p>
        </p:txBody>
      </p:sp>
      <p:sp>
        <p:nvSpPr>
          <p:cNvPr id="8" name="Footer Placeholder 7">
            <a:extLst>
              <a:ext uri="{FF2B5EF4-FFF2-40B4-BE49-F238E27FC236}">
                <a16:creationId xmlns:a16="http://schemas.microsoft.com/office/drawing/2014/main" id="{B5CFE662-AF0C-E68C-DE17-3B6EA089CB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BDF37B-A22D-0F3B-EF53-FA6AEAF4520E}"/>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1861985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CA36F-E635-A9AB-DADE-1FD6AF1022B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DA7509-C5F5-E42A-2F27-D35469E9A400}"/>
              </a:ext>
            </a:extLst>
          </p:cNvPr>
          <p:cNvSpPr>
            <a:spLocks noGrp="1"/>
          </p:cNvSpPr>
          <p:nvPr>
            <p:ph type="dt" sz="half" idx="10"/>
          </p:nvPr>
        </p:nvSpPr>
        <p:spPr/>
        <p:txBody>
          <a:bodyPr/>
          <a:lstStyle/>
          <a:p>
            <a:fld id="{65232BAE-08B9-4F68-BB5D-09C3A66F2004}" type="datetime1">
              <a:rPr lang="en-US" smtClean="0"/>
              <a:t>6/15/2024</a:t>
            </a:fld>
            <a:endParaRPr lang="en-US"/>
          </a:p>
        </p:txBody>
      </p:sp>
      <p:sp>
        <p:nvSpPr>
          <p:cNvPr id="4" name="Footer Placeholder 3">
            <a:extLst>
              <a:ext uri="{FF2B5EF4-FFF2-40B4-BE49-F238E27FC236}">
                <a16:creationId xmlns:a16="http://schemas.microsoft.com/office/drawing/2014/main" id="{CA1C2C0C-51EE-1442-459C-F78D216D4EB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3796B12-68BE-D59A-0C8E-12F7D6E58DB2}"/>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3930962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24210B-30C0-69FA-14DA-66401281EEBD}"/>
              </a:ext>
            </a:extLst>
          </p:cNvPr>
          <p:cNvSpPr>
            <a:spLocks noGrp="1"/>
          </p:cNvSpPr>
          <p:nvPr>
            <p:ph type="dt" sz="half" idx="10"/>
          </p:nvPr>
        </p:nvSpPr>
        <p:spPr/>
        <p:txBody>
          <a:bodyPr/>
          <a:lstStyle/>
          <a:p>
            <a:fld id="{9CB2CBA3-3C3A-4F80-AFA0-7B3085DC0DA7}" type="datetime1">
              <a:rPr lang="en-US" smtClean="0"/>
              <a:t>6/15/2024</a:t>
            </a:fld>
            <a:endParaRPr lang="en-US"/>
          </a:p>
        </p:txBody>
      </p:sp>
      <p:sp>
        <p:nvSpPr>
          <p:cNvPr id="3" name="Footer Placeholder 2">
            <a:extLst>
              <a:ext uri="{FF2B5EF4-FFF2-40B4-BE49-F238E27FC236}">
                <a16:creationId xmlns:a16="http://schemas.microsoft.com/office/drawing/2014/main" id="{BC4AC766-75AF-90FA-7056-F765B7A5C8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E47D5D-91AE-85F8-48DE-3CE3211BA689}"/>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866518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7956E-BAA0-AF2C-9234-914B1B542C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482F8F-05BC-378A-2F5B-E59822FEC2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5C37A2-9F5E-B4E8-E02D-3E7315BBE2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5EE914-5CBA-67A1-9C6B-B15512743246}"/>
              </a:ext>
            </a:extLst>
          </p:cNvPr>
          <p:cNvSpPr>
            <a:spLocks noGrp="1"/>
          </p:cNvSpPr>
          <p:nvPr>
            <p:ph type="dt" sz="half" idx="10"/>
          </p:nvPr>
        </p:nvSpPr>
        <p:spPr/>
        <p:txBody>
          <a:bodyPr/>
          <a:lstStyle/>
          <a:p>
            <a:fld id="{736FF765-9FB1-437C-A76B-E05B35CC7AE7}" type="datetime1">
              <a:rPr lang="en-US" smtClean="0"/>
              <a:t>6/15/2024</a:t>
            </a:fld>
            <a:endParaRPr lang="en-US"/>
          </a:p>
        </p:txBody>
      </p:sp>
      <p:sp>
        <p:nvSpPr>
          <p:cNvPr id="6" name="Footer Placeholder 5">
            <a:extLst>
              <a:ext uri="{FF2B5EF4-FFF2-40B4-BE49-F238E27FC236}">
                <a16:creationId xmlns:a16="http://schemas.microsoft.com/office/drawing/2014/main" id="{EB82A2E4-3773-7668-7351-FB8C137A85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71BB54-1E06-51B4-6FD4-A081D728C346}"/>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123707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A9E0D-B9E2-A943-C083-B038C35402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4DD279-21E4-636B-A609-1D321658121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4068D7-70C3-E9CD-5D2D-E1A56652D7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E8C972-E2D4-EDA0-9CB8-0463C2804630}"/>
              </a:ext>
            </a:extLst>
          </p:cNvPr>
          <p:cNvSpPr>
            <a:spLocks noGrp="1"/>
          </p:cNvSpPr>
          <p:nvPr>
            <p:ph type="dt" sz="half" idx="10"/>
          </p:nvPr>
        </p:nvSpPr>
        <p:spPr/>
        <p:txBody>
          <a:bodyPr/>
          <a:lstStyle/>
          <a:p>
            <a:fld id="{5F7E051A-6AD4-4B11-906C-8F9BE66AE464}" type="datetime1">
              <a:rPr lang="en-US" smtClean="0"/>
              <a:t>6/15/2024</a:t>
            </a:fld>
            <a:endParaRPr lang="en-US"/>
          </a:p>
        </p:txBody>
      </p:sp>
      <p:sp>
        <p:nvSpPr>
          <p:cNvPr id="6" name="Footer Placeholder 5">
            <a:extLst>
              <a:ext uri="{FF2B5EF4-FFF2-40B4-BE49-F238E27FC236}">
                <a16:creationId xmlns:a16="http://schemas.microsoft.com/office/drawing/2014/main" id="{A459F9C8-CC5D-7203-2E37-5D4CA21D7F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4284D4-3ABB-DCC6-9046-C49BF55B5ECC}"/>
              </a:ext>
            </a:extLst>
          </p:cNvPr>
          <p:cNvSpPr>
            <a:spLocks noGrp="1"/>
          </p:cNvSpPr>
          <p:nvPr>
            <p:ph type="sldNum" sz="quarter" idx="12"/>
          </p:nvPr>
        </p:nvSpPr>
        <p:spPr/>
        <p:txBody>
          <a:bodyPr/>
          <a:lstStyle/>
          <a:p>
            <a:fld id="{7B63E05E-8EF2-41ED-A5FC-DF0DCDDA556C}" type="slidenum">
              <a:rPr lang="en-US" smtClean="0"/>
              <a:t>‹#›</a:t>
            </a:fld>
            <a:endParaRPr lang="en-US"/>
          </a:p>
        </p:txBody>
      </p:sp>
    </p:spTree>
    <p:extLst>
      <p:ext uri="{BB962C8B-B14F-4D97-AF65-F5344CB8AC3E}">
        <p14:creationId xmlns:p14="http://schemas.microsoft.com/office/powerpoint/2010/main" val="2293823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C22324-D6C8-55A1-2D41-149B7D311C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786CF7-57BA-45AA-E107-D91FC5E29D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10D927-ABB5-51C4-3BF7-1D53857FCB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5E32075-A346-4431-9B08-9CB5D10B7B1F}" type="datetime1">
              <a:rPr lang="en-US" smtClean="0"/>
              <a:t>6/15/2024</a:t>
            </a:fld>
            <a:endParaRPr lang="en-US"/>
          </a:p>
        </p:txBody>
      </p:sp>
      <p:sp>
        <p:nvSpPr>
          <p:cNvPr id="5" name="Footer Placeholder 4">
            <a:extLst>
              <a:ext uri="{FF2B5EF4-FFF2-40B4-BE49-F238E27FC236}">
                <a16:creationId xmlns:a16="http://schemas.microsoft.com/office/drawing/2014/main" id="{420C4B54-F5A4-5C91-6178-0070B44DDE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67AE785-DE23-259B-F347-E9BCB2CC69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B63E05E-8EF2-41ED-A5FC-DF0DCDDA556C}" type="slidenum">
              <a:rPr lang="en-US" smtClean="0"/>
              <a:t>‹#›</a:t>
            </a:fld>
            <a:endParaRPr lang="en-US"/>
          </a:p>
        </p:txBody>
      </p:sp>
    </p:spTree>
    <p:extLst>
      <p:ext uri="{BB962C8B-B14F-4D97-AF65-F5344CB8AC3E}">
        <p14:creationId xmlns:p14="http://schemas.microsoft.com/office/powerpoint/2010/main" val="16014412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1EBF417-5614-98D3-538B-B3E23C6768B2}"/>
              </a:ext>
            </a:extLst>
          </p:cNvPr>
          <p:cNvSpPr txBox="1"/>
          <p:nvPr/>
        </p:nvSpPr>
        <p:spPr>
          <a:xfrm>
            <a:off x="2015837" y="-43943"/>
            <a:ext cx="8160327" cy="461665"/>
          </a:xfrm>
          <a:prstGeom prst="rect">
            <a:avLst/>
          </a:prstGeom>
          <a:noFill/>
        </p:spPr>
        <p:txBody>
          <a:bodyPr wrap="square" rtlCol="0">
            <a:spAutoFit/>
          </a:bodyPr>
          <a:lstStyle/>
          <a:p>
            <a:pPr algn="ctr"/>
            <a:r>
              <a:rPr lang="vi-VN" sz="2400" b="1">
                <a:solidFill>
                  <a:schemeClr val="tx2">
                    <a:lumMod val="90000"/>
                    <a:lumOff val="10000"/>
                  </a:schemeClr>
                </a:solidFill>
                <a:latin typeface="+mj-lt"/>
              </a:rPr>
              <a:t>TRƯỜNG ĐẠI HỌC KỸ THUẬT CÔNG NGHỆ CẦN THƠ</a:t>
            </a:r>
            <a:endParaRPr lang="en-US" sz="2400" b="1">
              <a:solidFill>
                <a:schemeClr val="tx2">
                  <a:lumMod val="90000"/>
                  <a:lumOff val="10000"/>
                </a:schemeClr>
              </a:solidFill>
              <a:latin typeface="+mj-lt"/>
            </a:endParaRPr>
          </a:p>
        </p:txBody>
      </p:sp>
      <p:sp>
        <p:nvSpPr>
          <p:cNvPr id="5" name="TextBox 4">
            <a:extLst>
              <a:ext uri="{FF2B5EF4-FFF2-40B4-BE49-F238E27FC236}">
                <a16:creationId xmlns:a16="http://schemas.microsoft.com/office/drawing/2014/main" id="{5013C41D-01C4-C85E-CD11-9CF2153050B9}"/>
              </a:ext>
            </a:extLst>
          </p:cNvPr>
          <p:cNvSpPr txBox="1"/>
          <p:nvPr/>
        </p:nvSpPr>
        <p:spPr>
          <a:xfrm>
            <a:off x="4329546" y="365298"/>
            <a:ext cx="3532909" cy="369332"/>
          </a:xfrm>
          <a:prstGeom prst="rect">
            <a:avLst/>
          </a:prstGeom>
          <a:noFill/>
        </p:spPr>
        <p:txBody>
          <a:bodyPr wrap="square" rtlCol="0">
            <a:spAutoFit/>
          </a:bodyPr>
          <a:lstStyle/>
          <a:p>
            <a:pPr algn="ctr"/>
            <a:r>
              <a:rPr lang="vi-VN">
                <a:solidFill>
                  <a:schemeClr val="tx2">
                    <a:lumMod val="90000"/>
                    <a:lumOff val="10000"/>
                  </a:schemeClr>
                </a:solidFill>
                <a:latin typeface="+mj-lt"/>
              </a:rPr>
              <a:t>KHOA CÔNG NGHỆ THÔNG TIN</a:t>
            </a:r>
            <a:endParaRPr lang="en-US">
              <a:solidFill>
                <a:schemeClr val="tx2">
                  <a:lumMod val="90000"/>
                  <a:lumOff val="10000"/>
                </a:schemeClr>
              </a:solidFill>
              <a:latin typeface="+mj-lt"/>
            </a:endParaRPr>
          </a:p>
        </p:txBody>
      </p:sp>
      <p:sp>
        <p:nvSpPr>
          <p:cNvPr id="6" name="TextBox 5">
            <a:extLst>
              <a:ext uri="{FF2B5EF4-FFF2-40B4-BE49-F238E27FC236}">
                <a16:creationId xmlns:a16="http://schemas.microsoft.com/office/drawing/2014/main" id="{048C30A7-03F7-EA34-2805-CFD48EC21AFE}"/>
              </a:ext>
            </a:extLst>
          </p:cNvPr>
          <p:cNvSpPr txBox="1"/>
          <p:nvPr/>
        </p:nvSpPr>
        <p:spPr>
          <a:xfrm>
            <a:off x="3181928" y="734630"/>
            <a:ext cx="5828145" cy="400110"/>
          </a:xfrm>
          <a:prstGeom prst="rect">
            <a:avLst/>
          </a:prstGeom>
          <a:noFill/>
        </p:spPr>
        <p:txBody>
          <a:bodyPr wrap="square" rtlCol="0">
            <a:spAutoFit/>
          </a:bodyPr>
          <a:lstStyle/>
          <a:p>
            <a:pPr algn="ctr"/>
            <a:r>
              <a:rPr lang="vi-VN" sz="2000" b="1">
                <a:solidFill>
                  <a:schemeClr val="tx2">
                    <a:lumMod val="90000"/>
                    <a:lumOff val="10000"/>
                  </a:schemeClr>
                </a:solidFill>
                <a:latin typeface="+mj-lt"/>
              </a:rPr>
              <a:t>CHUYÊN NGÀNH KHOA HỌC MÁY TÍNH 2021</a:t>
            </a:r>
            <a:endParaRPr lang="en-US" sz="2000" b="1">
              <a:solidFill>
                <a:schemeClr val="tx2">
                  <a:lumMod val="90000"/>
                  <a:lumOff val="10000"/>
                </a:schemeClr>
              </a:solidFill>
              <a:latin typeface="+mj-lt"/>
            </a:endParaRPr>
          </a:p>
        </p:txBody>
      </p:sp>
      <p:pic>
        <p:nvPicPr>
          <p:cNvPr id="8" name="Picture 7" descr="A white circle with blue text and a book and a symbol&#10;&#10;Description automatically generated">
            <a:extLst>
              <a:ext uri="{FF2B5EF4-FFF2-40B4-BE49-F238E27FC236}">
                <a16:creationId xmlns:a16="http://schemas.microsoft.com/office/drawing/2014/main" id="{A9818A37-02CA-519C-A706-C1811D4884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5546" y="1275705"/>
            <a:ext cx="1500909" cy="1500909"/>
          </a:xfrm>
          <a:prstGeom prst="rect">
            <a:avLst/>
          </a:prstGeom>
          <a:ln>
            <a:noFill/>
          </a:ln>
          <a:effectLst>
            <a:outerShdw blurRad="292100" dist="139700" dir="2700000" algn="tl" rotWithShape="0">
              <a:srgbClr val="333333">
                <a:alpha val="65000"/>
              </a:srgbClr>
            </a:outerShdw>
          </a:effectLst>
        </p:spPr>
      </p:pic>
      <p:sp>
        <p:nvSpPr>
          <p:cNvPr id="9" name="TextBox 8">
            <a:extLst>
              <a:ext uri="{FF2B5EF4-FFF2-40B4-BE49-F238E27FC236}">
                <a16:creationId xmlns:a16="http://schemas.microsoft.com/office/drawing/2014/main" id="{9505F6C9-55EA-E4E3-709A-0ACF1AD56B97}"/>
              </a:ext>
            </a:extLst>
          </p:cNvPr>
          <p:cNvSpPr txBox="1"/>
          <p:nvPr/>
        </p:nvSpPr>
        <p:spPr>
          <a:xfrm>
            <a:off x="5152157" y="2917579"/>
            <a:ext cx="1887687" cy="584775"/>
          </a:xfrm>
          <a:prstGeom prst="rect">
            <a:avLst/>
          </a:prstGeom>
          <a:noFill/>
        </p:spPr>
        <p:txBody>
          <a:bodyPr wrap="square" rtlCol="0">
            <a:spAutoFit/>
          </a:bodyPr>
          <a:lstStyle/>
          <a:p>
            <a:pPr algn="ctr"/>
            <a:r>
              <a:rPr lang="vi-VN" sz="3200" b="1">
                <a:solidFill>
                  <a:schemeClr val="tx2">
                    <a:lumMod val="90000"/>
                    <a:lumOff val="10000"/>
                  </a:schemeClr>
                </a:solidFill>
                <a:latin typeface="+mj-lt"/>
              </a:rPr>
              <a:t>ĐỒ ÁN 2</a:t>
            </a:r>
            <a:endParaRPr lang="en-US" sz="3200" b="1">
              <a:solidFill>
                <a:schemeClr val="tx2">
                  <a:lumMod val="90000"/>
                  <a:lumOff val="10000"/>
                </a:schemeClr>
              </a:solidFill>
              <a:latin typeface="+mj-lt"/>
            </a:endParaRPr>
          </a:p>
        </p:txBody>
      </p:sp>
      <p:sp>
        <p:nvSpPr>
          <p:cNvPr id="10" name="TextBox 9">
            <a:extLst>
              <a:ext uri="{FF2B5EF4-FFF2-40B4-BE49-F238E27FC236}">
                <a16:creationId xmlns:a16="http://schemas.microsoft.com/office/drawing/2014/main" id="{249C0E92-C095-C094-A4C2-FF900780CC76}"/>
              </a:ext>
            </a:extLst>
          </p:cNvPr>
          <p:cNvSpPr txBox="1"/>
          <p:nvPr/>
        </p:nvSpPr>
        <p:spPr>
          <a:xfrm>
            <a:off x="-161636" y="3373955"/>
            <a:ext cx="12515273" cy="1200329"/>
          </a:xfrm>
          <a:prstGeom prst="rect">
            <a:avLst/>
          </a:prstGeom>
          <a:noFill/>
        </p:spPr>
        <p:txBody>
          <a:bodyPr wrap="square" rtlCol="0">
            <a:spAutoFit/>
          </a:bodyPr>
          <a:lstStyle/>
          <a:p>
            <a:pPr algn="ctr"/>
            <a:r>
              <a:rPr lang="vi-VN" sz="3600" b="1">
                <a:solidFill>
                  <a:srgbClr val="FF0000"/>
                </a:solidFill>
                <a:effectLst>
                  <a:outerShdw blurRad="50800" dist="38100" dir="2700000" algn="tl" rotWithShape="0">
                    <a:prstClr val="black">
                      <a:alpha val="40000"/>
                    </a:prstClr>
                  </a:outerShdw>
                </a:effectLst>
                <a:latin typeface="+mj-lt"/>
              </a:rPr>
              <a:t>XÂY DỰNG HỆ THỐNG PHÂN LOẠI VĂN BẢN THEO CHỦ ĐỀ</a:t>
            </a:r>
            <a:endParaRPr lang="en-US" sz="3600" b="1">
              <a:solidFill>
                <a:srgbClr val="FF0000"/>
              </a:solidFill>
              <a:effectLst>
                <a:outerShdw blurRad="50800" dist="38100" dir="2700000" algn="tl" rotWithShape="0">
                  <a:prstClr val="black">
                    <a:alpha val="40000"/>
                  </a:prstClr>
                </a:outerShdw>
              </a:effectLst>
              <a:latin typeface="+mj-lt"/>
            </a:endParaRPr>
          </a:p>
        </p:txBody>
      </p:sp>
      <p:sp>
        <p:nvSpPr>
          <p:cNvPr id="11" name="TextBox 10">
            <a:extLst>
              <a:ext uri="{FF2B5EF4-FFF2-40B4-BE49-F238E27FC236}">
                <a16:creationId xmlns:a16="http://schemas.microsoft.com/office/drawing/2014/main" id="{F9285FF3-BCD5-6DFD-B792-E7389C3531FC}"/>
              </a:ext>
            </a:extLst>
          </p:cNvPr>
          <p:cNvSpPr txBox="1"/>
          <p:nvPr/>
        </p:nvSpPr>
        <p:spPr>
          <a:xfrm>
            <a:off x="1581725" y="5868059"/>
            <a:ext cx="9028550" cy="830997"/>
          </a:xfrm>
          <a:prstGeom prst="rect">
            <a:avLst/>
          </a:prstGeom>
          <a:noFill/>
        </p:spPr>
        <p:txBody>
          <a:bodyPr wrap="square" rtlCol="0">
            <a:spAutoFit/>
          </a:bodyPr>
          <a:lstStyle/>
          <a:p>
            <a:r>
              <a:rPr lang="vi-VN" sz="2400">
                <a:solidFill>
                  <a:schemeClr val="tx2">
                    <a:lumMod val="90000"/>
                    <a:lumOff val="10000"/>
                  </a:schemeClr>
                </a:solidFill>
                <a:latin typeface="+mj-lt"/>
              </a:rPr>
              <a:t>Giảng viên hướng dẫn: </a:t>
            </a:r>
            <a:r>
              <a:rPr lang="vi-VN" sz="2400" b="1">
                <a:solidFill>
                  <a:schemeClr val="tx2">
                    <a:lumMod val="90000"/>
                    <a:lumOff val="10000"/>
                  </a:schemeClr>
                </a:solidFill>
                <a:latin typeface="+mj-lt"/>
              </a:rPr>
              <a:t>Ths. NGUYỄN NHỰT QUỲNH</a:t>
            </a:r>
          </a:p>
          <a:p>
            <a:r>
              <a:rPr lang="vi-VN" sz="2400">
                <a:solidFill>
                  <a:schemeClr val="tx2">
                    <a:lumMod val="90000"/>
                    <a:lumOff val="10000"/>
                  </a:schemeClr>
                </a:solidFill>
                <a:latin typeface="+mj-lt"/>
              </a:rPr>
              <a:t>Sinh viên thực hiện: </a:t>
            </a:r>
            <a:r>
              <a:rPr lang="vi-VN" sz="2400" b="1">
                <a:solidFill>
                  <a:schemeClr val="tx2">
                    <a:lumMod val="90000"/>
                    <a:lumOff val="10000"/>
                  </a:schemeClr>
                </a:solidFill>
                <a:latin typeface="+mj-lt"/>
              </a:rPr>
              <a:t>Lê Phước Hữu 2100450, Võ Văn Thạch 2101389</a:t>
            </a:r>
            <a:endParaRPr lang="en-US" sz="2400" b="1">
              <a:solidFill>
                <a:schemeClr val="tx2">
                  <a:lumMod val="90000"/>
                  <a:lumOff val="10000"/>
                </a:schemeClr>
              </a:solidFill>
              <a:latin typeface="+mj-lt"/>
            </a:endParaRPr>
          </a:p>
        </p:txBody>
      </p:sp>
      <p:sp>
        <p:nvSpPr>
          <p:cNvPr id="2" name="Slide Number Placeholder 1">
            <a:extLst>
              <a:ext uri="{FF2B5EF4-FFF2-40B4-BE49-F238E27FC236}">
                <a16:creationId xmlns:a16="http://schemas.microsoft.com/office/drawing/2014/main" id="{0F40CB9B-927A-D259-B533-6E7EE53A57A0}"/>
              </a:ext>
            </a:extLst>
          </p:cNvPr>
          <p:cNvSpPr>
            <a:spLocks noGrp="1"/>
          </p:cNvSpPr>
          <p:nvPr>
            <p:ph type="sldNum" sz="quarter" idx="12"/>
          </p:nvPr>
        </p:nvSpPr>
        <p:spPr/>
        <p:txBody>
          <a:bodyPr/>
          <a:lstStyle/>
          <a:p>
            <a:fld id="{7B63E05E-8EF2-41ED-A5FC-DF0DCDDA556C}" type="slidenum">
              <a:rPr lang="en-US" smtClean="0"/>
              <a:t>1</a:t>
            </a:fld>
            <a:endParaRPr lang="en-US"/>
          </a:p>
        </p:txBody>
      </p:sp>
    </p:spTree>
    <p:extLst>
      <p:ext uri="{BB962C8B-B14F-4D97-AF65-F5344CB8AC3E}">
        <p14:creationId xmlns:p14="http://schemas.microsoft.com/office/powerpoint/2010/main" val="341262173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PHÂN LOẠI VĂN BẢN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Ứng dụng</a:t>
            </a:r>
          </a:p>
        </p:txBody>
      </p:sp>
      <p:sp>
        <p:nvSpPr>
          <p:cNvPr id="7" name="TextBox 6">
            <a:extLst>
              <a:ext uri="{FF2B5EF4-FFF2-40B4-BE49-F238E27FC236}">
                <a16:creationId xmlns:a16="http://schemas.microsoft.com/office/drawing/2014/main" id="{6ECFFA9E-DC57-A443-F9D3-A82E2153C560}"/>
              </a:ext>
            </a:extLst>
          </p:cNvPr>
          <p:cNvSpPr txBox="1"/>
          <p:nvPr/>
        </p:nvSpPr>
        <p:spPr>
          <a:xfrm>
            <a:off x="1167967" y="2379374"/>
            <a:ext cx="8587511" cy="3697166"/>
          </a:xfrm>
          <a:prstGeom prst="rect">
            <a:avLst/>
          </a:prstGeom>
          <a:noFill/>
        </p:spPr>
        <p:txBody>
          <a:bodyPr wrap="square" rtlCol="0">
            <a:spAutoFit/>
          </a:bodyPr>
          <a:lstStyle/>
          <a:p>
            <a:pPr marL="457200" indent="-457200" algn="just">
              <a:lnSpc>
                <a:spcPct val="150000"/>
              </a:lnSpc>
              <a:buFont typeface="Wingdings" panose="05000000000000000000" pitchFamily="2" charset="2"/>
              <a:buChar char="Ø"/>
            </a:pPr>
            <a:r>
              <a:rPr lang="en-US" sz="3200">
                <a:solidFill>
                  <a:schemeClr val="tx2">
                    <a:lumMod val="90000"/>
                    <a:lumOff val="10000"/>
                  </a:schemeClr>
                </a:solidFill>
                <a:latin typeface="Times New Roman" panose="02020603050405020304" pitchFamily="18" charset="0"/>
                <a:cs typeface="Times New Roman" panose="02020603050405020304" pitchFamily="18" charset="0"/>
              </a:rPr>
              <a:t>Phân loại email</a:t>
            </a:r>
          </a:p>
          <a:p>
            <a:pPr marL="457200" indent="-457200" algn="just">
              <a:lnSpc>
                <a:spcPct val="150000"/>
              </a:lnSpc>
              <a:buFont typeface="Wingdings" panose="05000000000000000000" pitchFamily="2" charset="2"/>
              <a:buChar char="Ø"/>
            </a:pPr>
            <a:r>
              <a:rPr lang="en-US" sz="3200">
                <a:solidFill>
                  <a:schemeClr val="tx2">
                    <a:lumMod val="90000"/>
                    <a:lumOff val="10000"/>
                  </a:schemeClr>
                </a:solidFill>
                <a:latin typeface="Times New Roman" panose="02020603050405020304" pitchFamily="18" charset="0"/>
                <a:cs typeface="Times New Roman" panose="02020603050405020304" pitchFamily="18" charset="0"/>
              </a:rPr>
              <a:t>Phân loại tài liệu và tài nguyên công ty</a:t>
            </a:r>
          </a:p>
          <a:p>
            <a:pPr marL="457200" indent="-457200" algn="just">
              <a:lnSpc>
                <a:spcPct val="150000"/>
              </a:lnSpc>
              <a:buFont typeface="Wingdings" panose="05000000000000000000" pitchFamily="2" charset="2"/>
              <a:buChar char="Ø"/>
            </a:pPr>
            <a:r>
              <a:rPr lang="en-US" sz="3200">
                <a:solidFill>
                  <a:schemeClr val="tx2">
                    <a:lumMod val="90000"/>
                    <a:lumOff val="10000"/>
                  </a:schemeClr>
                </a:solidFill>
                <a:latin typeface="Times New Roman" panose="02020603050405020304" pitchFamily="18" charset="0"/>
                <a:cs typeface="Times New Roman" panose="02020603050405020304" pitchFamily="18" charset="0"/>
              </a:rPr>
              <a:t>Phân loại sản phẩm và dịch vụ</a:t>
            </a:r>
          </a:p>
          <a:p>
            <a:pPr marL="457200" indent="-457200" algn="just">
              <a:lnSpc>
                <a:spcPct val="150000"/>
              </a:lnSpc>
              <a:buFont typeface="Wingdings" panose="05000000000000000000" pitchFamily="2" charset="2"/>
              <a:buChar char="Ø"/>
            </a:pPr>
            <a:r>
              <a:rPr lang="en-US" sz="3200">
                <a:solidFill>
                  <a:schemeClr val="tx2">
                    <a:lumMod val="90000"/>
                    <a:lumOff val="10000"/>
                  </a:schemeClr>
                </a:solidFill>
                <a:latin typeface="Times New Roman" panose="02020603050405020304" pitchFamily="18" charset="0"/>
                <a:cs typeface="Times New Roman" panose="02020603050405020304" pitchFamily="18" charset="0"/>
              </a:rPr>
              <a:t>Phân loại dữ liệu y tế</a:t>
            </a:r>
          </a:p>
          <a:p>
            <a:pPr marL="457200" indent="-457200" algn="just">
              <a:lnSpc>
                <a:spcPct val="150000"/>
              </a:lnSpc>
              <a:buFont typeface="Wingdings" panose="05000000000000000000" pitchFamily="2" charset="2"/>
              <a:buChar char="Ø"/>
            </a:pPr>
            <a:r>
              <a:rPr lang="en-US" sz="3200">
                <a:solidFill>
                  <a:schemeClr val="tx2">
                    <a:lumMod val="90000"/>
                    <a:lumOff val="10000"/>
                  </a:schemeClr>
                </a:solidFill>
                <a:latin typeface="Times New Roman" panose="02020603050405020304" pitchFamily="18" charset="0"/>
                <a:cs typeface="Times New Roman" panose="02020603050405020304" pitchFamily="18" charset="0"/>
              </a:rPr>
              <a:t>Phân loại tài chính</a:t>
            </a:r>
          </a:p>
        </p:txBody>
      </p:sp>
      <p:sp>
        <p:nvSpPr>
          <p:cNvPr id="3" name="Slide Number Placeholder 2">
            <a:extLst>
              <a:ext uri="{FF2B5EF4-FFF2-40B4-BE49-F238E27FC236}">
                <a16:creationId xmlns:a16="http://schemas.microsoft.com/office/drawing/2014/main" id="{FF30706D-F029-7A11-EAEA-1774DFA62869}"/>
              </a:ext>
            </a:extLst>
          </p:cNvPr>
          <p:cNvSpPr>
            <a:spLocks noGrp="1"/>
          </p:cNvSpPr>
          <p:nvPr>
            <p:ph type="sldNum" sz="quarter" idx="12"/>
          </p:nvPr>
        </p:nvSpPr>
        <p:spPr/>
        <p:txBody>
          <a:bodyPr/>
          <a:lstStyle/>
          <a:p>
            <a:fld id="{7B63E05E-8EF2-41ED-A5FC-DF0DCDDA556C}" type="slidenum">
              <a:rPr lang="en-US" smtClean="0"/>
              <a:t>10</a:t>
            </a:fld>
            <a:endParaRPr lang="en-US"/>
          </a:p>
        </p:txBody>
      </p:sp>
    </p:spTree>
    <p:extLst>
      <p:ext uri="{BB962C8B-B14F-4D97-AF65-F5344CB8AC3E}">
        <p14:creationId xmlns:p14="http://schemas.microsoft.com/office/powerpoint/2010/main" val="20099992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KỸ THUẬT TF – IDF </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Định nghĩa</a:t>
            </a:r>
          </a:p>
        </p:txBody>
      </p:sp>
      <p:sp>
        <p:nvSpPr>
          <p:cNvPr id="7" name="TextBox 6">
            <a:extLst>
              <a:ext uri="{FF2B5EF4-FFF2-40B4-BE49-F238E27FC236}">
                <a16:creationId xmlns:a16="http://schemas.microsoft.com/office/drawing/2014/main" id="{6ECFFA9E-DC57-A443-F9D3-A82E2153C560}"/>
              </a:ext>
            </a:extLst>
          </p:cNvPr>
          <p:cNvSpPr txBox="1"/>
          <p:nvPr/>
        </p:nvSpPr>
        <p:spPr>
          <a:xfrm>
            <a:off x="838200" y="2057045"/>
            <a:ext cx="10515600" cy="4435830"/>
          </a:xfrm>
          <a:prstGeom prst="rect">
            <a:avLst/>
          </a:prstGeom>
          <a:noFill/>
        </p:spPr>
        <p:txBody>
          <a:bodyPr wrap="square" rtlCol="0">
            <a:spAutoFit/>
          </a:bodyPr>
          <a:lstStyle/>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a:t>
            </a:r>
            <a:r>
              <a:rPr lang="en-US" sz="3200" i="1">
                <a:solidFill>
                  <a:schemeClr val="tx2">
                    <a:lumMod val="90000"/>
                    <a:lumOff val="10000"/>
                  </a:schemeClr>
                </a:solidFill>
                <a:latin typeface="Times New Roman" panose="02020603050405020304" pitchFamily="18" charset="0"/>
                <a:cs typeface="Times New Roman" panose="02020603050405020304" pitchFamily="18" charset="0"/>
              </a:rPr>
              <a:t>Term Frequency </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(TF), hay Tần suất xuất hiện của từ, là số lần một từ xuất hiện trong một văn bản.</a:t>
            </a:r>
            <a:endParaRPr lang="vi-VN" sz="3200">
              <a:solidFill>
                <a:schemeClr val="tx2">
                  <a:lumMod val="90000"/>
                  <a:lumOff val="10000"/>
                </a:schemeClr>
              </a:solidFill>
              <a:latin typeface="Times New Roman" panose="02020603050405020304" pitchFamily="18" charset="0"/>
              <a:cs typeface="Times New Roman" panose="02020603050405020304" pitchFamily="18" charset="0"/>
            </a:endParaRPr>
          </a:p>
          <a:p>
            <a:pPr algn="just">
              <a:lnSpc>
                <a:spcPct val="150000"/>
              </a:lnSpc>
            </a:pPr>
            <a:endParaRPr lang="vi-VN" sz="3200">
              <a:solidFill>
                <a:schemeClr val="tx2">
                  <a:lumMod val="90000"/>
                  <a:lumOff val="10000"/>
                </a:schemeClr>
              </a:solidFill>
              <a:latin typeface="Times New Roman" panose="02020603050405020304" pitchFamily="18" charset="0"/>
              <a:cs typeface="Times New Roman" panose="02020603050405020304" pitchFamily="18" charset="0"/>
            </a:endParaRPr>
          </a:p>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Ví dụ: Nếu từ "</a:t>
            </a:r>
            <a:r>
              <a:rPr lang="en-US" sz="3200" i="1">
                <a:solidFill>
                  <a:schemeClr val="tx2">
                    <a:lumMod val="90000"/>
                    <a:lumOff val="10000"/>
                  </a:schemeClr>
                </a:solidFill>
                <a:latin typeface="Times New Roman" panose="02020603050405020304" pitchFamily="18" charset="0"/>
                <a:cs typeface="Times New Roman" panose="02020603050405020304" pitchFamily="18" charset="0"/>
              </a:rPr>
              <a:t>machine</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 xuất hiện 10 lần trong một văn bản có tổng cộng 1000 từ, thì TF của "</a:t>
            </a:r>
            <a:r>
              <a:rPr lang="en-US" sz="3200" i="1">
                <a:solidFill>
                  <a:schemeClr val="tx2">
                    <a:lumMod val="90000"/>
                    <a:lumOff val="10000"/>
                  </a:schemeClr>
                </a:solidFill>
                <a:latin typeface="Times New Roman" panose="02020603050405020304" pitchFamily="18" charset="0"/>
                <a:cs typeface="Times New Roman" panose="02020603050405020304" pitchFamily="18" charset="0"/>
              </a:rPr>
              <a:t>machine</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 trong văn bản đó là 10/1000=0,01.</a:t>
            </a:r>
          </a:p>
        </p:txBody>
      </p:sp>
      <p:pic>
        <p:nvPicPr>
          <p:cNvPr id="11" name="Picture 10">
            <a:extLst>
              <a:ext uri="{FF2B5EF4-FFF2-40B4-BE49-F238E27FC236}">
                <a16:creationId xmlns:a16="http://schemas.microsoft.com/office/drawing/2014/main" id="{7E8528F1-3C95-6EFC-C0CB-9DB7B5C604EC}"/>
              </a:ext>
            </a:extLst>
          </p:cNvPr>
          <p:cNvPicPr>
            <a:picLocks noChangeAspect="1"/>
          </p:cNvPicPr>
          <p:nvPr/>
        </p:nvPicPr>
        <p:blipFill rotWithShape="1">
          <a:blip r:embed="rId2"/>
          <a:srcRect t="13634" b="16157"/>
          <a:stretch/>
        </p:blipFill>
        <p:spPr>
          <a:xfrm>
            <a:off x="4232909" y="3538727"/>
            <a:ext cx="3436583" cy="941833"/>
          </a:xfrm>
          <a:prstGeom prst="rect">
            <a:avLst/>
          </a:prstGeom>
        </p:spPr>
      </p:pic>
      <p:sp>
        <p:nvSpPr>
          <p:cNvPr id="12" name="Slide Number Placeholder 11">
            <a:extLst>
              <a:ext uri="{FF2B5EF4-FFF2-40B4-BE49-F238E27FC236}">
                <a16:creationId xmlns:a16="http://schemas.microsoft.com/office/drawing/2014/main" id="{FCF489FC-CC88-386E-FED1-3E89241FA72F}"/>
              </a:ext>
            </a:extLst>
          </p:cNvPr>
          <p:cNvSpPr>
            <a:spLocks noGrp="1"/>
          </p:cNvSpPr>
          <p:nvPr>
            <p:ph type="sldNum" sz="quarter" idx="12"/>
          </p:nvPr>
        </p:nvSpPr>
        <p:spPr/>
        <p:txBody>
          <a:bodyPr/>
          <a:lstStyle/>
          <a:p>
            <a:fld id="{7B63E05E-8EF2-41ED-A5FC-DF0DCDDA556C}" type="slidenum">
              <a:rPr lang="en-US" smtClean="0"/>
              <a:t>11</a:t>
            </a:fld>
            <a:endParaRPr lang="en-US"/>
          </a:p>
        </p:txBody>
      </p:sp>
    </p:spTree>
    <p:extLst>
      <p:ext uri="{BB962C8B-B14F-4D97-AF65-F5344CB8AC3E}">
        <p14:creationId xmlns:p14="http://schemas.microsoft.com/office/powerpoint/2010/main" val="63823824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KỸ THUẬT TF – IDF </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Định nghĩa</a:t>
            </a:r>
          </a:p>
        </p:txBody>
      </p:sp>
      <p:sp>
        <p:nvSpPr>
          <p:cNvPr id="7" name="TextBox 6">
            <a:extLst>
              <a:ext uri="{FF2B5EF4-FFF2-40B4-BE49-F238E27FC236}">
                <a16:creationId xmlns:a16="http://schemas.microsoft.com/office/drawing/2014/main" id="{6ECFFA9E-DC57-A443-F9D3-A82E2153C560}"/>
              </a:ext>
            </a:extLst>
          </p:cNvPr>
          <p:cNvSpPr txBox="1"/>
          <p:nvPr/>
        </p:nvSpPr>
        <p:spPr>
          <a:xfrm>
            <a:off x="73152" y="2057045"/>
            <a:ext cx="11361466" cy="3697166"/>
          </a:xfrm>
          <a:prstGeom prst="rect">
            <a:avLst/>
          </a:prstGeom>
          <a:noFill/>
        </p:spPr>
        <p:txBody>
          <a:bodyPr wrap="square" rtlCol="0">
            <a:spAutoFit/>
          </a:bodyPr>
          <a:lstStyle/>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a:t>
            </a:r>
            <a:r>
              <a:rPr lang="en-US" sz="3200" i="1">
                <a:solidFill>
                  <a:schemeClr val="tx2">
                    <a:lumMod val="90000"/>
                    <a:lumOff val="10000"/>
                  </a:schemeClr>
                </a:solidFill>
                <a:latin typeface="Times New Roman" panose="02020603050405020304" pitchFamily="18" charset="0"/>
                <a:cs typeface="Times New Roman" panose="02020603050405020304" pitchFamily="18" charset="0"/>
              </a:rPr>
              <a:t>Inverse Document Frequency</a:t>
            </a:r>
            <a:r>
              <a:rPr lang="vi-VN" sz="3200" i="1">
                <a:solidFill>
                  <a:schemeClr val="tx2">
                    <a:lumMod val="90000"/>
                    <a:lumOff val="10000"/>
                  </a:schemeClr>
                </a:solidFill>
                <a:latin typeface="Times New Roman" panose="02020603050405020304" pitchFamily="18" charset="0"/>
                <a:cs typeface="Times New Roman" panose="02020603050405020304" pitchFamily="18" charset="0"/>
              </a:rPr>
              <a:t> </a:t>
            </a:r>
            <a:r>
              <a:rPr lang="vi-VN" sz="3200">
                <a:solidFill>
                  <a:schemeClr val="tx2">
                    <a:lumMod val="90000"/>
                    <a:lumOff val="10000"/>
                  </a:schemeClr>
                </a:solidFill>
                <a:latin typeface="Times New Roman" panose="02020603050405020304" pitchFamily="18" charset="0"/>
                <a:cs typeface="Times New Roman" panose="02020603050405020304" pitchFamily="18" charset="0"/>
              </a:rPr>
              <a:t>(IDF) là đo lường tần suất xuất hiện của một từ trong toàn bộ tập hợp các văn bản và định lượng mức độ quan trọng của từ đó. </a:t>
            </a:r>
          </a:p>
          <a:p>
            <a:pPr algn="just">
              <a:lnSpc>
                <a:spcPct val="150000"/>
              </a:lnSpc>
            </a:pPr>
            <a:endParaRPr lang="vi-VN" sz="3200">
              <a:solidFill>
                <a:schemeClr val="tx2">
                  <a:lumMod val="90000"/>
                  <a:lumOff val="10000"/>
                </a:schemeClr>
              </a:solidFill>
              <a:latin typeface="Times New Roman" panose="02020603050405020304" pitchFamily="18" charset="0"/>
              <a:cs typeface="Times New Roman" panose="02020603050405020304" pitchFamily="18" charset="0"/>
            </a:endParaRPr>
          </a:p>
          <a:p>
            <a:pPr algn="just">
              <a:lnSpc>
                <a:spcPct val="150000"/>
              </a:lnSpc>
            </a:pPr>
            <a:endParaRPr lang="vi-VN" sz="3200">
              <a:solidFill>
                <a:schemeClr val="tx2">
                  <a:lumMod val="90000"/>
                  <a:lumOff val="10000"/>
                </a:schemeClr>
              </a:solidFill>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3376A32F-780C-1592-0930-EF3F7A7FC036}"/>
              </a:ext>
            </a:extLst>
          </p:cNvPr>
          <p:cNvPicPr>
            <a:picLocks noChangeAspect="1"/>
          </p:cNvPicPr>
          <p:nvPr/>
        </p:nvPicPr>
        <p:blipFill>
          <a:blip r:embed="rId2"/>
          <a:stretch>
            <a:fillRect/>
          </a:stretch>
        </p:blipFill>
        <p:spPr>
          <a:xfrm>
            <a:off x="3188945" y="4721550"/>
            <a:ext cx="5814111" cy="1578666"/>
          </a:xfrm>
          <a:prstGeom prst="rect">
            <a:avLst/>
          </a:prstGeom>
        </p:spPr>
      </p:pic>
      <p:sp>
        <p:nvSpPr>
          <p:cNvPr id="12" name="Slide Number Placeholder 11">
            <a:extLst>
              <a:ext uri="{FF2B5EF4-FFF2-40B4-BE49-F238E27FC236}">
                <a16:creationId xmlns:a16="http://schemas.microsoft.com/office/drawing/2014/main" id="{B6748B62-5024-DF55-A622-946AD62A2712}"/>
              </a:ext>
            </a:extLst>
          </p:cNvPr>
          <p:cNvSpPr>
            <a:spLocks noGrp="1"/>
          </p:cNvSpPr>
          <p:nvPr>
            <p:ph type="sldNum" sz="quarter" idx="12"/>
          </p:nvPr>
        </p:nvSpPr>
        <p:spPr/>
        <p:txBody>
          <a:bodyPr/>
          <a:lstStyle/>
          <a:p>
            <a:fld id="{7B63E05E-8EF2-41ED-A5FC-DF0DCDDA556C}" type="slidenum">
              <a:rPr lang="en-US" smtClean="0"/>
              <a:t>12</a:t>
            </a:fld>
            <a:endParaRPr lang="en-US"/>
          </a:p>
        </p:txBody>
      </p:sp>
    </p:spTree>
    <p:extLst>
      <p:ext uri="{BB962C8B-B14F-4D97-AF65-F5344CB8AC3E}">
        <p14:creationId xmlns:p14="http://schemas.microsoft.com/office/powerpoint/2010/main" val="411066358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KỸ THUẬT TF – IDF </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Định nghĩa</a:t>
            </a:r>
          </a:p>
        </p:txBody>
      </p:sp>
      <p:sp>
        <p:nvSpPr>
          <p:cNvPr id="7" name="TextBox 6">
            <a:extLst>
              <a:ext uri="{FF2B5EF4-FFF2-40B4-BE49-F238E27FC236}">
                <a16:creationId xmlns:a16="http://schemas.microsoft.com/office/drawing/2014/main" id="{6ECFFA9E-DC57-A443-F9D3-A82E2153C560}"/>
              </a:ext>
            </a:extLst>
          </p:cNvPr>
          <p:cNvSpPr txBox="1"/>
          <p:nvPr/>
        </p:nvSpPr>
        <p:spPr>
          <a:xfrm>
            <a:off x="838200" y="2706269"/>
            <a:ext cx="10596418" cy="2219838"/>
          </a:xfrm>
          <a:prstGeom prst="rect">
            <a:avLst/>
          </a:prstGeom>
          <a:noFill/>
        </p:spPr>
        <p:txBody>
          <a:bodyPr wrap="square" rtlCol="0">
            <a:spAutoFit/>
          </a:bodyPr>
          <a:lstStyle/>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Ví dụ: Nếu trong một tập dữ liệu có tổng cộng 10,000 văn bản, và từ "machine" xuất hiện trong 1,000 văn bản, thì IDF của "machine" là log(10000/1000)= log(10)= 1.</a:t>
            </a:r>
          </a:p>
        </p:txBody>
      </p:sp>
      <p:sp>
        <p:nvSpPr>
          <p:cNvPr id="3" name="Slide Number Placeholder 2">
            <a:extLst>
              <a:ext uri="{FF2B5EF4-FFF2-40B4-BE49-F238E27FC236}">
                <a16:creationId xmlns:a16="http://schemas.microsoft.com/office/drawing/2014/main" id="{5FFB489D-E37D-3828-4EE7-5E4415E33251}"/>
              </a:ext>
            </a:extLst>
          </p:cNvPr>
          <p:cNvSpPr>
            <a:spLocks noGrp="1"/>
          </p:cNvSpPr>
          <p:nvPr>
            <p:ph type="sldNum" sz="quarter" idx="12"/>
          </p:nvPr>
        </p:nvSpPr>
        <p:spPr/>
        <p:txBody>
          <a:bodyPr/>
          <a:lstStyle/>
          <a:p>
            <a:fld id="{7B63E05E-8EF2-41ED-A5FC-DF0DCDDA556C}" type="slidenum">
              <a:rPr lang="en-US" smtClean="0"/>
              <a:t>13</a:t>
            </a:fld>
            <a:endParaRPr lang="en-US"/>
          </a:p>
        </p:txBody>
      </p:sp>
    </p:spTree>
    <p:extLst>
      <p:ext uri="{BB962C8B-B14F-4D97-AF65-F5344CB8AC3E}">
        <p14:creationId xmlns:p14="http://schemas.microsoft.com/office/powerpoint/2010/main" val="1587080361"/>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KỸ THUẬT TF – IDF </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Định nghĩa</a:t>
            </a:r>
          </a:p>
        </p:txBody>
      </p:sp>
      <p:sp>
        <p:nvSpPr>
          <p:cNvPr id="7" name="TextBox 6">
            <a:extLst>
              <a:ext uri="{FF2B5EF4-FFF2-40B4-BE49-F238E27FC236}">
                <a16:creationId xmlns:a16="http://schemas.microsoft.com/office/drawing/2014/main" id="{6ECFFA9E-DC57-A443-F9D3-A82E2153C560}"/>
              </a:ext>
            </a:extLst>
          </p:cNvPr>
          <p:cNvSpPr txBox="1"/>
          <p:nvPr/>
        </p:nvSpPr>
        <p:spPr>
          <a:xfrm>
            <a:off x="109728" y="2057045"/>
            <a:ext cx="11324890" cy="4435830"/>
          </a:xfrm>
          <a:prstGeom prst="rect">
            <a:avLst/>
          </a:prstGeom>
          <a:noFill/>
        </p:spPr>
        <p:txBody>
          <a:bodyPr wrap="square" rtlCol="0">
            <a:spAutoFit/>
          </a:bodyPr>
          <a:lstStyle/>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TF-IDF là một chỉ số thống kê thể hiện mức độ quan trọng của một từ trong một văn bản so với một tập hợp các văn bản.</a:t>
            </a:r>
            <a:endParaRPr lang="vi-VN" sz="3200">
              <a:solidFill>
                <a:schemeClr val="tx2">
                  <a:lumMod val="90000"/>
                  <a:lumOff val="10000"/>
                </a:schemeClr>
              </a:solidFill>
              <a:latin typeface="Times New Roman" panose="02020603050405020304" pitchFamily="18" charset="0"/>
              <a:cs typeface="Times New Roman" panose="02020603050405020304" pitchFamily="18" charset="0"/>
            </a:endParaRPr>
          </a:p>
          <a:p>
            <a:pPr algn="just">
              <a:lnSpc>
                <a:spcPct val="150000"/>
              </a:lnSpc>
            </a:pPr>
            <a:endParaRPr lang="en-US" sz="3200">
              <a:solidFill>
                <a:schemeClr val="tx2">
                  <a:lumMod val="90000"/>
                  <a:lumOff val="10000"/>
                </a:schemeClr>
              </a:solidFill>
              <a:latin typeface="Times New Roman" panose="02020603050405020304" pitchFamily="18" charset="0"/>
              <a:cs typeface="Times New Roman" panose="02020603050405020304" pitchFamily="18" charset="0"/>
            </a:endParaRPr>
          </a:p>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Ví dụ: Nếu TF của từ "</a:t>
            </a:r>
            <a:r>
              <a:rPr lang="en-US" sz="3200" i="1">
                <a:solidFill>
                  <a:schemeClr val="tx2">
                    <a:lumMod val="90000"/>
                    <a:lumOff val="10000"/>
                  </a:schemeClr>
                </a:solidFill>
                <a:latin typeface="Times New Roman" panose="02020603050405020304" pitchFamily="18" charset="0"/>
                <a:cs typeface="Times New Roman" panose="02020603050405020304" pitchFamily="18" charset="0"/>
              </a:rPr>
              <a:t>machine</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 trong một văn bản là 0.01 và IDF của "</a:t>
            </a:r>
            <a:r>
              <a:rPr lang="en-US" sz="3200" i="1">
                <a:solidFill>
                  <a:schemeClr val="tx2">
                    <a:lumMod val="90000"/>
                    <a:lumOff val="10000"/>
                  </a:schemeClr>
                </a:solidFill>
                <a:latin typeface="Times New Roman" panose="02020603050405020304" pitchFamily="18" charset="0"/>
                <a:cs typeface="Times New Roman" panose="02020603050405020304" pitchFamily="18" charset="0"/>
              </a:rPr>
              <a:t>machine</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 trong toàn bộ tập dữ liệu là 1, thì TF-IDF của "machine" trong văn bản đó là 0,01x1= 0,01.</a:t>
            </a:r>
          </a:p>
        </p:txBody>
      </p:sp>
      <p:pic>
        <p:nvPicPr>
          <p:cNvPr id="11" name="Picture 10">
            <a:extLst>
              <a:ext uri="{FF2B5EF4-FFF2-40B4-BE49-F238E27FC236}">
                <a16:creationId xmlns:a16="http://schemas.microsoft.com/office/drawing/2014/main" id="{E5401E8F-A708-565D-10B7-BC357135275A}"/>
              </a:ext>
            </a:extLst>
          </p:cNvPr>
          <p:cNvPicPr>
            <a:picLocks noChangeAspect="1"/>
          </p:cNvPicPr>
          <p:nvPr/>
        </p:nvPicPr>
        <p:blipFill>
          <a:blip r:embed="rId2"/>
          <a:stretch>
            <a:fillRect/>
          </a:stretch>
        </p:blipFill>
        <p:spPr>
          <a:xfrm>
            <a:off x="2633279" y="3607675"/>
            <a:ext cx="6925442" cy="653606"/>
          </a:xfrm>
          <a:prstGeom prst="rect">
            <a:avLst/>
          </a:prstGeom>
        </p:spPr>
      </p:pic>
      <p:sp>
        <p:nvSpPr>
          <p:cNvPr id="12" name="Slide Number Placeholder 11">
            <a:extLst>
              <a:ext uri="{FF2B5EF4-FFF2-40B4-BE49-F238E27FC236}">
                <a16:creationId xmlns:a16="http://schemas.microsoft.com/office/drawing/2014/main" id="{1FB1AA2B-4E36-3C0A-9C99-734153F25998}"/>
              </a:ext>
            </a:extLst>
          </p:cNvPr>
          <p:cNvSpPr>
            <a:spLocks noGrp="1"/>
          </p:cNvSpPr>
          <p:nvPr>
            <p:ph type="sldNum" sz="quarter" idx="12"/>
          </p:nvPr>
        </p:nvSpPr>
        <p:spPr/>
        <p:txBody>
          <a:bodyPr/>
          <a:lstStyle/>
          <a:p>
            <a:fld id="{7B63E05E-8EF2-41ED-A5FC-DF0DCDDA556C}" type="slidenum">
              <a:rPr lang="en-US" smtClean="0"/>
              <a:t>14</a:t>
            </a:fld>
            <a:endParaRPr lang="en-US"/>
          </a:p>
        </p:txBody>
      </p:sp>
    </p:spTree>
    <p:extLst>
      <p:ext uri="{BB962C8B-B14F-4D97-AF65-F5344CB8AC3E}">
        <p14:creationId xmlns:p14="http://schemas.microsoft.com/office/powerpoint/2010/main" val="50030315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KỸ THUẬT TF – IDF </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Ưu điểm và nhược điểm</a:t>
            </a:r>
          </a:p>
        </p:txBody>
      </p:sp>
      <p:graphicFrame>
        <p:nvGraphicFramePr>
          <p:cNvPr id="16" name="Table 15">
            <a:extLst>
              <a:ext uri="{FF2B5EF4-FFF2-40B4-BE49-F238E27FC236}">
                <a16:creationId xmlns:a16="http://schemas.microsoft.com/office/drawing/2014/main" id="{BAA094A2-B8C6-BC39-3F3B-F4F66E65529B}"/>
              </a:ext>
            </a:extLst>
          </p:cNvPr>
          <p:cNvGraphicFramePr>
            <a:graphicFrameLocks noGrp="1"/>
          </p:cNvGraphicFramePr>
          <p:nvPr>
            <p:extLst>
              <p:ext uri="{D42A27DB-BD31-4B8C-83A1-F6EECF244321}">
                <p14:modId xmlns:p14="http://schemas.microsoft.com/office/powerpoint/2010/main" val="939156840"/>
              </p:ext>
            </p:extLst>
          </p:nvPr>
        </p:nvGraphicFramePr>
        <p:xfrm>
          <a:off x="838200" y="2122747"/>
          <a:ext cx="10411690" cy="4461566"/>
        </p:xfrm>
        <a:graphic>
          <a:graphicData uri="http://schemas.openxmlformats.org/drawingml/2006/table">
            <a:tbl>
              <a:tblPr firstRow="1" bandRow="1">
                <a:tableStyleId>{5C22544A-7EE6-4342-B048-85BDC9FD1C3A}</a:tableStyleId>
              </a:tblPr>
              <a:tblGrid>
                <a:gridCol w="5205845">
                  <a:extLst>
                    <a:ext uri="{9D8B030D-6E8A-4147-A177-3AD203B41FA5}">
                      <a16:colId xmlns:a16="http://schemas.microsoft.com/office/drawing/2014/main" val="1080723219"/>
                    </a:ext>
                  </a:extLst>
                </a:gridCol>
                <a:gridCol w="5205845">
                  <a:extLst>
                    <a:ext uri="{9D8B030D-6E8A-4147-A177-3AD203B41FA5}">
                      <a16:colId xmlns:a16="http://schemas.microsoft.com/office/drawing/2014/main" val="1159617222"/>
                    </a:ext>
                  </a:extLst>
                </a:gridCol>
              </a:tblGrid>
              <a:tr h="495374">
                <a:tc>
                  <a:txBody>
                    <a:bodyPr/>
                    <a:lstStyle/>
                    <a:p>
                      <a:pPr algn="ctr"/>
                      <a:r>
                        <a:rPr lang="vi-VN" sz="2400">
                          <a:latin typeface="+mj-lt"/>
                        </a:rPr>
                        <a:t>Ưu điểm</a:t>
                      </a:r>
                      <a:endParaRPr lang="en-US" sz="2400">
                        <a:latin typeface="+mj-lt"/>
                      </a:endParaRPr>
                    </a:p>
                  </a:txBody>
                  <a:tcPr anchor="ctr"/>
                </a:tc>
                <a:tc>
                  <a:txBody>
                    <a:bodyPr/>
                    <a:lstStyle/>
                    <a:p>
                      <a:pPr algn="ctr"/>
                      <a:r>
                        <a:rPr lang="vi-VN" sz="2400">
                          <a:latin typeface="+mj-lt"/>
                        </a:rPr>
                        <a:t>Nhược điểm</a:t>
                      </a:r>
                      <a:endParaRPr lang="en-US" sz="2400">
                        <a:latin typeface="+mj-lt"/>
                      </a:endParaRPr>
                    </a:p>
                  </a:txBody>
                  <a:tcPr anchor="ctr"/>
                </a:tc>
                <a:extLst>
                  <a:ext uri="{0D108BD9-81ED-4DB2-BD59-A6C34878D82A}">
                    <a16:rowId xmlns:a16="http://schemas.microsoft.com/office/drawing/2014/main" val="1003891088"/>
                  </a:ext>
                </a:extLst>
              </a:tr>
              <a:tr h="892740">
                <a:tc>
                  <a:txBody>
                    <a:bodyPr/>
                    <a:lstStyle/>
                    <a:p>
                      <a:r>
                        <a:rPr lang="vi-VN" sz="2400">
                          <a:solidFill>
                            <a:schemeClr val="tx2">
                              <a:lumMod val="90000"/>
                              <a:lumOff val="10000"/>
                            </a:schemeClr>
                          </a:solidFill>
                          <a:latin typeface="+mj-lt"/>
                        </a:rPr>
                        <a:t>Tính tương đối</a:t>
                      </a:r>
                      <a:endParaRPr lang="en-US" sz="2400">
                        <a:solidFill>
                          <a:schemeClr val="tx2">
                            <a:lumMod val="90000"/>
                            <a:lumOff val="10000"/>
                          </a:schemeClr>
                        </a:solidFill>
                        <a:latin typeface="+mj-lt"/>
                      </a:endParaRPr>
                    </a:p>
                  </a:txBody>
                  <a:tcPr anchor="ctr"/>
                </a:tc>
                <a:tc>
                  <a:txBody>
                    <a:bodyPr/>
                    <a:lstStyle/>
                    <a:p>
                      <a:r>
                        <a:rPr lang="vi-VN" sz="2400">
                          <a:solidFill>
                            <a:schemeClr val="tx2">
                              <a:lumMod val="90000"/>
                              <a:lumOff val="10000"/>
                            </a:schemeClr>
                          </a:solidFill>
                          <a:latin typeface="+mj-lt"/>
                        </a:rPr>
                        <a:t>Không xử lý ngữ cảnh</a:t>
                      </a:r>
                      <a:endParaRPr lang="en-US" sz="2400">
                        <a:solidFill>
                          <a:schemeClr val="tx2">
                            <a:lumMod val="90000"/>
                            <a:lumOff val="10000"/>
                          </a:schemeClr>
                        </a:solidFill>
                        <a:latin typeface="+mj-lt"/>
                      </a:endParaRPr>
                    </a:p>
                  </a:txBody>
                  <a:tcPr anchor="ctr"/>
                </a:tc>
                <a:extLst>
                  <a:ext uri="{0D108BD9-81ED-4DB2-BD59-A6C34878D82A}">
                    <a16:rowId xmlns:a16="http://schemas.microsoft.com/office/drawing/2014/main" val="1990931913"/>
                  </a:ext>
                </a:extLst>
              </a:tr>
              <a:tr h="892740">
                <a:tc>
                  <a:txBody>
                    <a:bodyPr/>
                    <a:lstStyle/>
                    <a:p>
                      <a:r>
                        <a:rPr lang="vi-VN" sz="2400">
                          <a:solidFill>
                            <a:schemeClr val="tx2">
                              <a:lumMod val="90000"/>
                              <a:lumOff val="10000"/>
                            </a:schemeClr>
                          </a:solidFill>
                          <a:latin typeface="+mj-lt"/>
                        </a:rPr>
                        <a:t>Giảm nhiễu</a:t>
                      </a:r>
                      <a:endParaRPr lang="en-US" sz="2400">
                        <a:solidFill>
                          <a:schemeClr val="tx2">
                            <a:lumMod val="90000"/>
                            <a:lumOff val="10000"/>
                          </a:schemeClr>
                        </a:solidFill>
                        <a:latin typeface="+mj-lt"/>
                      </a:endParaRPr>
                    </a:p>
                  </a:txBody>
                  <a:tcPr anchor="ctr"/>
                </a:tc>
                <a:tc>
                  <a:txBody>
                    <a:bodyPr/>
                    <a:lstStyle/>
                    <a:p>
                      <a:r>
                        <a:rPr lang="vi-VN" sz="2400">
                          <a:solidFill>
                            <a:schemeClr val="tx2">
                              <a:lumMod val="90000"/>
                              <a:lumOff val="10000"/>
                            </a:schemeClr>
                          </a:solidFill>
                          <a:latin typeface="+mj-lt"/>
                        </a:rPr>
                        <a:t>Không xử lý đồng nghĩa và từ đồng nghĩa</a:t>
                      </a:r>
                      <a:endParaRPr lang="en-US" sz="2400">
                        <a:solidFill>
                          <a:schemeClr val="tx2">
                            <a:lumMod val="90000"/>
                            <a:lumOff val="10000"/>
                          </a:schemeClr>
                        </a:solidFill>
                        <a:latin typeface="+mj-lt"/>
                      </a:endParaRPr>
                    </a:p>
                  </a:txBody>
                  <a:tcPr anchor="ctr"/>
                </a:tc>
                <a:extLst>
                  <a:ext uri="{0D108BD9-81ED-4DB2-BD59-A6C34878D82A}">
                    <a16:rowId xmlns:a16="http://schemas.microsoft.com/office/drawing/2014/main" val="481411002"/>
                  </a:ext>
                </a:extLst>
              </a:tr>
              <a:tr h="892740">
                <a:tc>
                  <a:txBody>
                    <a:bodyPr/>
                    <a:lstStyle/>
                    <a:p>
                      <a:r>
                        <a:rPr lang="vi-VN" sz="2400">
                          <a:solidFill>
                            <a:schemeClr val="tx2">
                              <a:lumMod val="90000"/>
                              <a:lumOff val="10000"/>
                            </a:schemeClr>
                          </a:solidFill>
                          <a:latin typeface="+mj-lt"/>
                        </a:rPr>
                        <a:t>Đa dạng phương pháp</a:t>
                      </a:r>
                      <a:endParaRPr lang="en-US" sz="2400">
                        <a:solidFill>
                          <a:schemeClr val="tx2">
                            <a:lumMod val="90000"/>
                            <a:lumOff val="10000"/>
                          </a:schemeClr>
                        </a:solidFill>
                        <a:latin typeface="+mj-lt"/>
                      </a:endParaRPr>
                    </a:p>
                  </a:txBody>
                  <a:tcPr anchor="ctr"/>
                </a:tc>
                <a:tc>
                  <a:txBody>
                    <a:bodyPr/>
                    <a:lstStyle/>
                    <a:p>
                      <a:r>
                        <a:rPr lang="vi-VN" sz="2400">
                          <a:solidFill>
                            <a:schemeClr val="tx2">
                              <a:lumMod val="90000"/>
                              <a:lumOff val="10000"/>
                            </a:schemeClr>
                          </a:solidFill>
                          <a:latin typeface="+mj-lt"/>
                        </a:rPr>
                        <a:t>Nhược điểm với văn bản ngắn</a:t>
                      </a:r>
                      <a:endParaRPr lang="en-US" sz="2400">
                        <a:solidFill>
                          <a:schemeClr val="tx2">
                            <a:lumMod val="90000"/>
                            <a:lumOff val="10000"/>
                          </a:schemeClr>
                        </a:solidFill>
                        <a:latin typeface="+mj-lt"/>
                      </a:endParaRPr>
                    </a:p>
                  </a:txBody>
                  <a:tcPr anchor="ctr"/>
                </a:tc>
                <a:extLst>
                  <a:ext uri="{0D108BD9-81ED-4DB2-BD59-A6C34878D82A}">
                    <a16:rowId xmlns:a16="http://schemas.microsoft.com/office/drawing/2014/main" val="450345034"/>
                  </a:ext>
                </a:extLst>
              </a:tr>
              <a:tr h="1287972">
                <a:tc>
                  <a:txBody>
                    <a:bodyPr/>
                    <a:lstStyle/>
                    <a:p>
                      <a:r>
                        <a:rPr lang="vi-VN" sz="2400">
                          <a:solidFill>
                            <a:schemeClr val="tx2">
                              <a:lumMod val="90000"/>
                              <a:lumOff val="10000"/>
                            </a:schemeClr>
                          </a:solidFill>
                          <a:latin typeface="+mj-lt"/>
                        </a:rPr>
                        <a:t>Dễ hiểu và triển khai</a:t>
                      </a:r>
                      <a:endParaRPr lang="en-US" sz="2400">
                        <a:solidFill>
                          <a:schemeClr val="tx2">
                            <a:lumMod val="90000"/>
                            <a:lumOff val="10000"/>
                          </a:schemeClr>
                        </a:solidFill>
                        <a:latin typeface="+mj-lt"/>
                      </a:endParaRPr>
                    </a:p>
                  </a:txBody>
                  <a:tcPr anchor="ctr"/>
                </a:tc>
                <a:tc>
                  <a:txBody>
                    <a:bodyPr/>
                    <a:lstStyle/>
                    <a:p>
                      <a:endParaRPr lang="en-US" sz="2400">
                        <a:solidFill>
                          <a:schemeClr val="tx2">
                            <a:lumMod val="90000"/>
                            <a:lumOff val="10000"/>
                          </a:schemeClr>
                        </a:solidFill>
                        <a:latin typeface="+mj-lt"/>
                      </a:endParaRPr>
                    </a:p>
                  </a:txBody>
                  <a:tcPr anchor="ctr"/>
                </a:tc>
                <a:extLst>
                  <a:ext uri="{0D108BD9-81ED-4DB2-BD59-A6C34878D82A}">
                    <a16:rowId xmlns:a16="http://schemas.microsoft.com/office/drawing/2014/main" val="3983953591"/>
                  </a:ext>
                </a:extLst>
              </a:tr>
            </a:tbl>
          </a:graphicData>
        </a:graphic>
      </p:graphicFrame>
      <p:sp>
        <p:nvSpPr>
          <p:cNvPr id="17" name="Slide Number Placeholder 16">
            <a:extLst>
              <a:ext uri="{FF2B5EF4-FFF2-40B4-BE49-F238E27FC236}">
                <a16:creationId xmlns:a16="http://schemas.microsoft.com/office/drawing/2014/main" id="{5B569EA8-A975-49AF-0822-3EA81F7ED052}"/>
              </a:ext>
            </a:extLst>
          </p:cNvPr>
          <p:cNvSpPr>
            <a:spLocks noGrp="1"/>
          </p:cNvSpPr>
          <p:nvPr>
            <p:ph type="sldNum" sz="quarter" idx="12"/>
          </p:nvPr>
        </p:nvSpPr>
        <p:spPr/>
        <p:txBody>
          <a:bodyPr/>
          <a:lstStyle/>
          <a:p>
            <a:fld id="{7B63E05E-8EF2-41ED-A5FC-DF0DCDDA556C}" type="slidenum">
              <a:rPr lang="en-US" smtClean="0"/>
              <a:t>15</a:t>
            </a:fld>
            <a:endParaRPr lang="en-US"/>
          </a:p>
        </p:txBody>
      </p:sp>
    </p:spTree>
    <p:extLst>
      <p:ext uri="{BB962C8B-B14F-4D97-AF65-F5344CB8AC3E}">
        <p14:creationId xmlns:p14="http://schemas.microsoft.com/office/powerpoint/2010/main" val="2330472200"/>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MÔ HÌNH NAIVE BAYES</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Khái niệm</a:t>
            </a:r>
          </a:p>
        </p:txBody>
      </p:sp>
      <p:sp>
        <p:nvSpPr>
          <p:cNvPr id="7" name="TextBox 6">
            <a:extLst>
              <a:ext uri="{FF2B5EF4-FFF2-40B4-BE49-F238E27FC236}">
                <a16:creationId xmlns:a16="http://schemas.microsoft.com/office/drawing/2014/main" id="{6ECFFA9E-DC57-A443-F9D3-A82E2153C560}"/>
              </a:ext>
            </a:extLst>
          </p:cNvPr>
          <p:cNvSpPr txBox="1"/>
          <p:nvPr/>
        </p:nvSpPr>
        <p:spPr>
          <a:xfrm>
            <a:off x="988940" y="2218747"/>
            <a:ext cx="10214120" cy="3697166"/>
          </a:xfrm>
          <a:prstGeom prst="rect">
            <a:avLst/>
          </a:prstGeom>
          <a:noFill/>
        </p:spPr>
        <p:txBody>
          <a:bodyPr wrap="square" rtlCol="0">
            <a:spAutoFit/>
          </a:bodyPr>
          <a:lstStyle/>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Là một phương pháp dựa trên định lý Bayes về xác suất, được sử dụng để đưa ra dự đoán và phân loại dữ liệu dựa trên thông tin quan sát và thống kê từ dữ liệu</a:t>
            </a:r>
          </a:p>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Định lý Bayes cho phép tính xác suất xảy ra của một sự kiện ngẫu nhiên A khi biết sự kiện liên quan B đã xảy ra. </a:t>
            </a:r>
          </a:p>
        </p:txBody>
      </p:sp>
      <p:sp>
        <p:nvSpPr>
          <p:cNvPr id="3" name="Slide Number Placeholder 2">
            <a:extLst>
              <a:ext uri="{FF2B5EF4-FFF2-40B4-BE49-F238E27FC236}">
                <a16:creationId xmlns:a16="http://schemas.microsoft.com/office/drawing/2014/main" id="{1F523454-9A1E-F207-36D2-DCFA8445B040}"/>
              </a:ext>
            </a:extLst>
          </p:cNvPr>
          <p:cNvSpPr>
            <a:spLocks noGrp="1"/>
          </p:cNvSpPr>
          <p:nvPr>
            <p:ph type="sldNum" sz="quarter" idx="12"/>
          </p:nvPr>
        </p:nvSpPr>
        <p:spPr/>
        <p:txBody>
          <a:bodyPr/>
          <a:lstStyle/>
          <a:p>
            <a:fld id="{7B63E05E-8EF2-41ED-A5FC-DF0DCDDA556C}" type="slidenum">
              <a:rPr lang="en-US" smtClean="0"/>
              <a:t>16</a:t>
            </a:fld>
            <a:endParaRPr lang="en-US"/>
          </a:p>
        </p:txBody>
      </p:sp>
    </p:spTree>
    <p:extLst>
      <p:ext uri="{BB962C8B-B14F-4D97-AF65-F5344CB8AC3E}">
        <p14:creationId xmlns:p14="http://schemas.microsoft.com/office/powerpoint/2010/main" val="2312478002"/>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MÔ HÌNH NAIVE BAYES</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3 yếu tố phụ thuộc của P(A|B) </a:t>
            </a:r>
          </a:p>
        </p:txBody>
      </p:sp>
      <p:pic>
        <p:nvPicPr>
          <p:cNvPr id="8" name="Picture 7">
            <a:extLst>
              <a:ext uri="{FF2B5EF4-FFF2-40B4-BE49-F238E27FC236}">
                <a16:creationId xmlns:a16="http://schemas.microsoft.com/office/drawing/2014/main" id="{4FA013DF-2602-2365-D3A1-49453BB36603}"/>
              </a:ext>
            </a:extLst>
          </p:cNvPr>
          <p:cNvPicPr>
            <a:picLocks noChangeAspect="1"/>
          </p:cNvPicPr>
          <p:nvPr/>
        </p:nvPicPr>
        <p:blipFill>
          <a:blip r:embed="rId2"/>
          <a:stretch>
            <a:fillRect/>
          </a:stretch>
        </p:blipFill>
        <p:spPr>
          <a:xfrm>
            <a:off x="3628902" y="5532120"/>
            <a:ext cx="4934197" cy="1219370"/>
          </a:xfrm>
          <a:prstGeom prst="rect">
            <a:avLst/>
          </a:prstGeom>
        </p:spPr>
      </p:pic>
      <p:sp>
        <p:nvSpPr>
          <p:cNvPr id="14" name="TextBox 13">
            <a:extLst>
              <a:ext uri="{FF2B5EF4-FFF2-40B4-BE49-F238E27FC236}">
                <a16:creationId xmlns:a16="http://schemas.microsoft.com/office/drawing/2014/main" id="{FCF1AF71-CD2E-4BD3-77C8-C62FCEA3F9B3}"/>
              </a:ext>
            </a:extLst>
          </p:cNvPr>
          <p:cNvSpPr txBox="1"/>
          <p:nvPr/>
        </p:nvSpPr>
        <p:spPr>
          <a:xfrm>
            <a:off x="1024947" y="2484946"/>
            <a:ext cx="10453832" cy="2677656"/>
          </a:xfrm>
          <a:prstGeom prst="rect">
            <a:avLst/>
          </a:prstGeom>
          <a:noFill/>
        </p:spPr>
        <p:txBody>
          <a:bodyPr wrap="square" rtlCol="0">
            <a:spAutoFit/>
          </a:bodyPr>
          <a:lstStyle/>
          <a:p>
            <a:pPr marL="457200" indent="-457200" algn="just">
              <a:buFont typeface="Wingdings" panose="05000000000000000000" pitchFamily="2" charset="2"/>
              <a:buChar char="§"/>
            </a:pPr>
            <a:r>
              <a:rPr lang="vi-VN" sz="2800" b="1">
                <a:solidFill>
                  <a:schemeClr val="tx2">
                    <a:lumMod val="90000"/>
                    <a:lumOff val="10000"/>
                  </a:schemeClr>
                </a:solidFill>
                <a:latin typeface="Times New Roman" panose="02020603050405020304" pitchFamily="18" charset="0"/>
                <a:cs typeface="Times New Roman" panose="02020603050405020304" pitchFamily="18" charset="0"/>
              </a:rPr>
              <a:t>P(A∣B)</a:t>
            </a:r>
            <a:r>
              <a:rPr lang="vi-VN" sz="2800">
                <a:solidFill>
                  <a:schemeClr val="tx2">
                    <a:lumMod val="90000"/>
                    <a:lumOff val="10000"/>
                  </a:schemeClr>
                </a:solidFill>
                <a:latin typeface="Times New Roman" panose="02020603050405020304" pitchFamily="18" charset="0"/>
                <a:cs typeface="Times New Roman" panose="02020603050405020304" pitchFamily="18" charset="0"/>
              </a:rPr>
              <a:t> là xác suất của sự kiện </a:t>
            </a:r>
            <a:r>
              <a:rPr lang="vi-VN" sz="2800" b="1">
                <a:solidFill>
                  <a:schemeClr val="tx2">
                    <a:lumMod val="90000"/>
                    <a:lumOff val="10000"/>
                  </a:schemeClr>
                </a:solidFill>
                <a:latin typeface="Times New Roman" panose="02020603050405020304" pitchFamily="18" charset="0"/>
                <a:cs typeface="Times New Roman" panose="02020603050405020304" pitchFamily="18" charset="0"/>
              </a:rPr>
              <a:t>A</a:t>
            </a:r>
            <a:r>
              <a:rPr lang="vi-VN" sz="2800">
                <a:solidFill>
                  <a:schemeClr val="tx2">
                    <a:lumMod val="90000"/>
                    <a:lumOff val="10000"/>
                  </a:schemeClr>
                </a:solidFill>
                <a:latin typeface="Times New Roman" panose="02020603050405020304" pitchFamily="18" charset="0"/>
                <a:cs typeface="Times New Roman" panose="02020603050405020304" pitchFamily="18" charset="0"/>
              </a:rPr>
              <a:t> xảy ra khi đã biết sự kiện B đã xảy ra.</a:t>
            </a:r>
          </a:p>
          <a:p>
            <a:pPr marL="457200" indent="-457200" algn="just">
              <a:buFont typeface="Wingdings" panose="05000000000000000000" pitchFamily="2" charset="2"/>
              <a:buChar char="§"/>
            </a:pPr>
            <a:r>
              <a:rPr lang="vi-VN" sz="2800" b="1">
                <a:solidFill>
                  <a:schemeClr val="tx2">
                    <a:lumMod val="90000"/>
                    <a:lumOff val="10000"/>
                  </a:schemeClr>
                </a:solidFill>
                <a:latin typeface="Times New Roman" panose="02020603050405020304" pitchFamily="18" charset="0"/>
                <a:cs typeface="Times New Roman" panose="02020603050405020304" pitchFamily="18" charset="0"/>
              </a:rPr>
              <a:t>P(B∣A)</a:t>
            </a:r>
            <a:r>
              <a:rPr lang="vi-VN" sz="2800">
                <a:solidFill>
                  <a:schemeClr val="tx2">
                    <a:lumMod val="90000"/>
                    <a:lumOff val="10000"/>
                  </a:schemeClr>
                </a:solidFill>
                <a:latin typeface="Times New Roman" panose="02020603050405020304" pitchFamily="18" charset="0"/>
                <a:cs typeface="Times New Roman" panose="02020603050405020304" pitchFamily="18" charset="0"/>
              </a:rPr>
              <a:t> là xác suất của sự kiện </a:t>
            </a:r>
            <a:r>
              <a:rPr lang="vi-VN" sz="2800" b="1">
                <a:solidFill>
                  <a:schemeClr val="tx2">
                    <a:lumMod val="90000"/>
                    <a:lumOff val="10000"/>
                  </a:schemeClr>
                </a:solidFill>
                <a:latin typeface="Times New Roman" panose="02020603050405020304" pitchFamily="18" charset="0"/>
                <a:cs typeface="Times New Roman" panose="02020603050405020304" pitchFamily="18" charset="0"/>
              </a:rPr>
              <a:t>B</a:t>
            </a:r>
            <a:r>
              <a:rPr lang="vi-VN" sz="2800">
                <a:solidFill>
                  <a:schemeClr val="tx2">
                    <a:lumMod val="90000"/>
                    <a:lumOff val="10000"/>
                  </a:schemeClr>
                </a:solidFill>
                <a:latin typeface="Times New Roman" panose="02020603050405020304" pitchFamily="18" charset="0"/>
                <a:cs typeface="Times New Roman" panose="02020603050405020304" pitchFamily="18" charset="0"/>
              </a:rPr>
              <a:t> xảy ra khi đã biết sự kiện A đã xảy ra.</a:t>
            </a:r>
          </a:p>
          <a:p>
            <a:pPr marL="457200" indent="-457200" algn="just">
              <a:buFont typeface="Wingdings" panose="05000000000000000000" pitchFamily="2" charset="2"/>
              <a:buChar char="§"/>
            </a:pPr>
            <a:r>
              <a:rPr lang="vi-VN" sz="2800" b="1">
                <a:solidFill>
                  <a:schemeClr val="tx2">
                    <a:lumMod val="90000"/>
                    <a:lumOff val="10000"/>
                  </a:schemeClr>
                </a:solidFill>
                <a:latin typeface="Times New Roman" panose="02020603050405020304" pitchFamily="18" charset="0"/>
                <a:cs typeface="Times New Roman" panose="02020603050405020304" pitchFamily="18" charset="0"/>
              </a:rPr>
              <a:t>P(A)</a:t>
            </a:r>
            <a:r>
              <a:rPr lang="vi-VN" sz="2800">
                <a:solidFill>
                  <a:schemeClr val="tx2">
                    <a:lumMod val="90000"/>
                    <a:lumOff val="10000"/>
                  </a:schemeClr>
                </a:solidFill>
                <a:latin typeface="Times New Roman" panose="02020603050405020304" pitchFamily="18" charset="0"/>
                <a:cs typeface="Times New Roman" panose="02020603050405020304" pitchFamily="18" charset="0"/>
              </a:rPr>
              <a:t> và </a:t>
            </a:r>
            <a:r>
              <a:rPr lang="vi-VN" sz="2800" b="1">
                <a:solidFill>
                  <a:schemeClr val="tx2">
                    <a:lumMod val="90000"/>
                    <a:lumOff val="10000"/>
                  </a:schemeClr>
                </a:solidFill>
                <a:latin typeface="Times New Roman" panose="02020603050405020304" pitchFamily="18" charset="0"/>
                <a:cs typeface="Times New Roman" panose="02020603050405020304" pitchFamily="18" charset="0"/>
              </a:rPr>
              <a:t>P(B)</a:t>
            </a:r>
            <a:r>
              <a:rPr lang="vi-VN" sz="2800">
                <a:solidFill>
                  <a:schemeClr val="tx2">
                    <a:lumMod val="90000"/>
                    <a:lumOff val="10000"/>
                  </a:schemeClr>
                </a:solidFill>
                <a:latin typeface="Times New Roman" panose="02020603050405020304" pitchFamily="18" charset="0"/>
                <a:cs typeface="Times New Roman" panose="02020603050405020304" pitchFamily="18" charset="0"/>
              </a:rPr>
              <a:t> là xác suất của sự kiện </a:t>
            </a:r>
            <a:r>
              <a:rPr lang="vi-VN" sz="2800" b="1">
                <a:solidFill>
                  <a:schemeClr val="tx2">
                    <a:lumMod val="90000"/>
                    <a:lumOff val="10000"/>
                  </a:schemeClr>
                </a:solidFill>
                <a:latin typeface="Times New Roman" panose="02020603050405020304" pitchFamily="18" charset="0"/>
                <a:cs typeface="Times New Roman" panose="02020603050405020304" pitchFamily="18" charset="0"/>
              </a:rPr>
              <a:t>A</a:t>
            </a:r>
            <a:r>
              <a:rPr lang="vi-VN" sz="2800">
                <a:solidFill>
                  <a:schemeClr val="tx2">
                    <a:lumMod val="90000"/>
                    <a:lumOff val="10000"/>
                  </a:schemeClr>
                </a:solidFill>
                <a:latin typeface="Times New Roman" panose="02020603050405020304" pitchFamily="18" charset="0"/>
                <a:cs typeface="Times New Roman" panose="02020603050405020304" pitchFamily="18" charset="0"/>
              </a:rPr>
              <a:t> và </a:t>
            </a:r>
            <a:r>
              <a:rPr lang="vi-VN" sz="2800" b="1">
                <a:solidFill>
                  <a:schemeClr val="tx2">
                    <a:lumMod val="90000"/>
                    <a:lumOff val="10000"/>
                  </a:schemeClr>
                </a:solidFill>
                <a:latin typeface="Times New Roman" panose="02020603050405020304" pitchFamily="18" charset="0"/>
                <a:cs typeface="Times New Roman" panose="02020603050405020304" pitchFamily="18" charset="0"/>
              </a:rPr>
              <a:t>B</a:t>
            </a:r>
            <a:r>
              <a:rPr lang="vi-VN" sz="2800">
                <a:solidFill>
                  <a:schemeClr val="tx2">
                    <a:lumMod val="90000"/>
                    <a:lumOff val="10000"/>
                  </a:schemeClr>
                </a:solidFill>
                <a:latin typeface="Times New Roman" panose="02020603050405020304" pitchFamily="18" charset="0"/>
                <a:cs typeface="Times New Roman" panose="02020603050405020304" pitchFamily="18" charset="0"/>
              </a:rPr>
              <a:t> xảy ra mà không cần biết về nhau.</a:t>
            </a:r>
          </a:p>
        </p:txBody>
      </p:sp>
      <p:sp>
        <p:nvSpPr>
          <p:cNvPr id="3" name="Slide Number Placeholder 2">
            <a:extLst>
              <a:ext uri="{FF2B5EF4-FFF2-40B4-BE49-F238E27FC236}">
                <a16:creationId xmlns:a16="http://schemas.microsoft.com/office/drawing/2014/main" id="{0FDADE28-CF64-BA35-3A72-59530F5A7E26}"/>
              </a:ext>
            </a:extLst>
          </p:cNvPr>
          <p:cNvSpPr>
            <a:spLocks noGrp="1"/>
          </p:cNvSpPr>
          <p:nvPr>
            <p:ph type="sldNum" sz="quarter" idx="12"/>
          </p:nvPr>
        </p:nvSpPr>
        <p:spPr/>
        <p:txBody>
          <a:bodyPr/>
          <a:lstStyle/>
          <a:p>
            <a:fld id="{7B63E05E-8EF2-41ED-A5FC-DF0DCDDA556C}" type="slidenum">
              <a:rPr lang="en-US" smtClean="0"/>
              <a:t>17</a:t>
            </a:fld>
            <a:endParaRPr lang="en-US"/>
          </a:p>
        </p:txBody>
      </p:sp>
    </p:spTree>
    <p:extLst>
      <p:ext uri="{BB962C8B-B14F-4D97-AF65-F5344CB8AC3E}">
        <p14:creationId xmlns:p14="http://schemas.microsoft.com/office/powerpoint/2010/main" val="3878759038"/>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C8E387A-DF3B-57B2-3041-A9CB12074E0B}"/>
              </a:ext>
            </a:extLst>
          </p:cNvPr>
          <p:cNvSpPr txBox="1"/>
          <p:nvPr/>
        </p:nvSpPr>
        <p:spPr>
          <a:xfrm>
            <a:off x="838200" y="1384976"/>
            <a:ext cx="6698673" cy="646331"/>
          </a:xfrm>
          <a:prstGeom prst="rect">
            <a:avLst/>
          </a:prstGeom>
          <a:noFill/>
        </p:spPr>
        <p:txBody>
          <a:bodyPr wrap="square" rtlCol="0">
            <a:spAutoFit/>
          </a:bodyPr>
          <a:lstStyle/>
          <a:p>
            <a:pPr marL="457200" indent="-457200">
              <a:buFont typeface="Arial" panose="020B0604020202020204" pitchFamily="34" charset="0"/>
              <a:buChar char="•"/>
            </a:pPr>
            <a:r>
              <a:rPr lang="vi-VN" sz="3600" b="1">
                <a:solidFill>
                  <a:schemeClr val="tx2">
                    <a:lumMod val="90000"/>
                    <a:lumOff val="10000"/>
                  </a:schemeClr>
                </a:solidFill>
                <a:latin typeface="Times New Roman" panose="02020603050405020304" pitchFamily="18" charset="0"/>
                <a:cs typeface="Times New Roman" panose="02020603050405020304" pitchFamily="18" charset="0"/>
              </a:rPr>
              <a:t>Quy trình hoạt động</a:t>
            </a:r>
          </a:p>
        </p:txBody>
      </p:sp>
      <p:sp>
        <p:nvSpPr>
          <p:cNvPr id="14" name="Title 1">
            <a:extLst>
              <a:ext uri="{FF2B5EF4-FFF2-40B4-BE49-F238E27FC236}">
                <a16:creationId xmlns:a16="http://schemas.microsoft.com/office/drawing/2014/main" id="{87BBB7B9-BA87-1270-4303-3A45568B4130}"/>
              </a:ext>
            </a:extLst>
          </p:cNvPr>
          <p:cNvSpPr>
            <a:spLocks noGrp="1"/>
          </p:cNvSpPr>
          <p:nvPr>
            <p:ph type="title"/>
          </p:nvPr>
        </p:nvSpPr>
        <p:spPr>
          <a:xfrm>
            <a:off x="838200" y="365125"/>
            <a:ext cx="10515600" cy="1325563"/>
          </a:xfrm>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MÔ HÌNH NAIVE BAYES</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11" name="TextBox 10">
            <a:extLst>
              <a:ext uri="{FF2B5EF4-FFF2-40B4-BE49-F238E27FC236}">
                <a16:creationId xmlns:a16="http://schemas.microsoft.com/office/drawing/2014/main" id="{13D90B05-0A3C-9260-B10D-B778BA34E4F6}"/>
              </a:ext>
            </a:extLst>
          </p:cNvPr>
          <p:cNvSpPr txBox="1"/>
          <p:nvPr/>
        </p:nvSpPr>
        <p:spPr>
          <a:xfrm>
            <a:off x="1286532" y="2104304"/>
            <a:ext cx="10067268" cy="4147739"/>
          </a:xfrm>
          <a:prstGeom prst="rect">
            <a:avLst/>
          </a:prstGeom>
          <a:noFill/>
        </p:spPr>
        <p:txBody>
          <a:bodyPr wrap="square" rtlCol="0">
            <a:spAutoFit/>
          </a:bodyPr>
          <a:lstStyle/>
          <a:p>
            <a:pPr marL="571500" indent="-571500">
              <a:lnSpc>
                <a:spcPct val="150000"/>
              </a:lnSpc>
              <a:buFont typeface="Wingdings" panose="05000000000000000000" pitchFamily="2" charset="2"/>
              <a:buChar char="Ø"/>
            </a:pPr>
            <a:r>
              <a:rPr lang="vi-VN" sz="3600">
                <a:solidFill>
                  <a:schemeClr val="tx2">
                    <a:lumMod val="90000"/>
                    <a:lumOff val="10000"/>
                  </a:schemeClr>
                </a:solidFill>
                <a:latin typeface="Times New Roman" panose="02020603050405020304" pitchFamily="18" charset="0"/>
                <a:cs typeface="Times New Roman" panose="02020603050405020304" pitchFamily="18" charset="0"/>
              </a:rPr>
              <a:t>Xác định các đặc trưng</a:t>
            </a:r>
          </a:p>
          <a:p>
            <a:pPr marL="571500" indent="-571500">
              <a:lnSpc>
                <a:spcPct val="150000"/>
              </a:lnSpc>
              <a:buFont typeface="Wingdings" panose="05000000000000000000" pitchFamily="2" charset="2"/>
              <a:buChar char="Ø"/>
            </a:pPr>
            <a:r>
              <a:rPr lang="vi-VN" sz="3600">
                <a:solidFill>
                  <a:schemeClr val="tx2">
                    <a:lumMod val="90000"/>
                    <a:lumOff val="10000"/>
                  </a:schemeClr>
                </a:solidFill>
                <a:latin typeface="Times New Roman" panose="02020603050405020304" pitchFamily="18" charset="0"/>
                <a:cs typeface="Times New Roman" panose="02020603050405020304" pitchFamily="18" charset="0"/>
              </a:rPr>
              <a:t>Tính toán xác suất cho mỗi lớp</a:t>
            </a:r>
          </a:p>
          <a:p>
            <a:pPr marL="571500" indent="-571500">
              <a:lnSpc>
                <a:spcPct val="150000"/>
              </a:lnSpc>
              <a:buFont typeface="Wingdings" panose="05000000000000000000" pitchFamily="2" charset="2"/>
              <a:buChar char="Ø"/>
            </a:pPr>
            <a:r>
              <a:rPr lang="vi-VN" sz="3600">
                <a:solidFill>
                  <a:schemeClr val="tx2">
                    <a:lumMod val="90000"/>
                    <a:lumOff val="10000"/>
                  </a:schemeClr>
                </a:solidFill>
                <a:latin typeface="Times New Roman" panose="02020603050405020304" pitchFamily="18" charset="0"/>
                <a:cs typeface="Times New Roman" panose="02020603050405020304" pitchFamily="18" charset="0"/>
              </a:rPr>
              <a:t>Áp dụng định lý Bayes</a:t>
            </a:r>
          </a:p>
          <a:p>
            <a:pPr marL="571500" indent="-571500">
              <a:lnSpc>
                <a:spcPct val="150000"/>
              </a:lnSpc>
              <a:buFont typeface="Wingdings" panose="05000000000000000000" pitchFamily="2" charset="2"/>
              <a:buChar char="Ø"/>
            </a:pPr>
            <a:r>
              <a:rPr lang="vi-VN" sz="3600">
                <a:solidFill>
                  <a:schemeClr val="tx2">
                    <a:lumMod val="90000"/>
                    <a:lumOff val="10000"/>
                  </a:schemeClr>
                </a:solidFill>
                <a:latin typeface="Times New Roman" panose="02020603050405020304" pitchFamily="18" charset="0"/>
                <a:cs typeface="Times New Roman" panose="02020603050405020304" pitchFamily="18" charset="0"/>
              </a:rPr>
              <a:t>Chọn lớp có xác suất cao nhất</a:t>
            </a:r>
          </a:p>
          <a:p>
            <a:pPr marL="571500" indent="-571500">
              <a:lnSpc>
                <a:spcPct val="150000"/>
              </a:lnSpc>
              <a:buFont typeface="Wingdings" panose="05000000000000000000" pitchFamily="2" charset="2"/>
              <a:buChar char="Ø"/>
            </a:pPr>
            <a:r>
              <a:rPr lang="vi-VN" sz="3600">
                <a:solidFill>
                  <a:schemeClr val="tx2">
                    <a:lumMod val="90000"/>
                    <a:lumOff val="10000"/>
                  </a:schemeClr>
                </a:solidFill>
                <a:latin typeface="Times New Roman" panose="02020603050405020304" pitchFamily="18" charset="0"/>
                <a:cs typeface="Times New Roman" panose="02020603050405020304" pitchFamily="18" charset="0"/>
              </a:rPr>
              <a:t>Đưa ra dự đoán</a:t>
            </a:r>
          </a:p>
        </p:txBody>
      </p:sp>
      <p:sp>
        <p:nvSpPr>
          <p:cNvPr id="2" name="Slide Number Placeholder 1">
            <a:extLst>
              <a:ext uri="{FF2B5EF4-FFF2-40B4-BE49-F238E27FC236}">
                <a16:creationId xmlns:a16="http://schemas.microsoft.com/office/drawing/2014/main" id="{6D1EA123-F978-44CE-4FF5-6CD0E7B92141}"/>
              </a:ext>
            </a:extLst>
          </p:cNvPr>
          <p:cNvSpPr>
            <a:spLocks noGrp="1"/>
          </p:cNvSpPr>
          <p:nvPr>
            <p:ph type="sldNum" sz="quarter" idx="12"/>
          </p:nvPr>
        </p:nvSpPr>
        <p:spPr/>
        <p:txBody>
          <a:bodyPr/>
          <a:lstStyle/>
          <a:p>
            <a:fld id="{7B63E05E-8EF2-41ED-A5FC-DF0DCDDA556C}" type="slidenum">
              <a:rPr lang="en-US" smtClean="0"/>
              <a:t>18</a:t>
            </a:fld>
            <a:endParaRPr lang="en-US"/>
          </a:p>
        </p:txBody>
      </p:sp>
    </p:spTree>
    <p:extLst>
      <p:ext uri="{BB962C8B-B14F-4D97-AF65-F5344CB8AC3E}">
        <p14:creationId xmlns:p14="http://schemas.microsoft.com/office/powerpoint/2010/main" val="374094640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C8E387A-DF3B-57B2-3041-A9CB12074E0B}"/>
              </a:ext>
            </a:extLst>
          </p:cNvPr>
          <p:cNvSpPr txBox="1"/>
          <p:nvPr/>
        </p:nvSpPr>
        <p:spPr>
          <a:xfrm>
            <a:off x="838200" y="1384976"/>
            <a:ext cx="6698673" cy="646331"/>
          </a:xfrm>
          <a:prstGeom prst="rect">
            <a:avLst/>
          </a:prstGeom>
          <a:noFill/>
        </p:spPr>
        <p:txBody>
          <a:bodyPr wrap="square" rtlCol="0">
            <a:spAutoFit/>
          </a:bodyPr>
          <a:lstStyle/>
          <a:p>
            <a:pPr marL="457200" indent="-457200">
              <a:buFont typeface="Arial" panose="020B0604020202020204" pitchFamily="34" charset="0"/>
              <a:buChar char="•"/>
            </a:pPr>
            <a:r>
              <a:rPr lang="vi-VN" sz="3600" b="1">
                <a:solidFill>
                  <a:schemeClr val="tx2">
                    <a:lumMod val="90000"/>
                    <a:lumOff val="10000"/>
                  </a:schemeClr>
                </a:solidFill>
                <a:latin typeface="Times New Roman" panose="02020603050405020304" pitchFamily="18" charset="0"/>
                <a:cs typeface="Times New Roman" panose="02020603050405020304" pitchFamily="18" charset="0"/>
              </a:rPr>
              <a:t>Ưu và nhược điểm</a:t>
            </a:r>
          </a:p>
        </p:txBody>
      </p:sp>
      <p:sp>
        <p:nvSpPr>
          <p:cNvPr id="14" name="Title 1">
            <a:extLst>
              <a:ext uri="{FF2B5EF4-FFF2-40B4-BE49-F238E27FC236}">
                <a16:creationId xmlns:a16="http://schemas.microsoft.com/office/drawing/2014/main" id="{87BBB7B9-BA87-1270-4303-3A45568B4130}"/>
              </a:ext>
            </a:extLst>
          </p:cNvPr>
          <p:cNvSpPr>
            <a:spLocks noGrp="1"/>
          </p:cNvSpPr>
          <p:nvPr>
            <p:ph type="title"/>
          </p:nvPr>
        </p:nvSpPr>
        <p:spPr>
          <a:xfrm>
            <a:off x="838200" y="365125"/>
            <a:ext cx="10515600" cy="1325563"/>
          </a:xfrm>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MÔ HÌNH NAIVE BAYES</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graphicFrame>
        <p:nvGraphicFramePr>
          <p:cNvPr id="2" name="Table 1">
            <a:extLst>
              <a:ext uri="{FF2B5EF4-FFF2-40B4-BE49-F238E27FC236}">
                <a16:creationId xmlns:a16="http://schemas.microsoft.com/office/drawing/2014/main" id="{9CB61624-0253-FBE4-1387-874AFB0B7794}"/>
              </a:ext>
            </a:extLst>
          </p:cNvPr>
          <p:cNvGraphicFramePr>
            <a:graphicFrameLocks noGrp="1"/>
          </p:cNvGraphicFramePr>
          <p:nvPr>
            <p:extLst>
              <p:ext uri="{D42A27DB-BD31-4B8C-83A1-F6EECF244321}">
                <p14:modId xmlns:p14="http://schemas.microsoft.com/office/powerpoint/2010/main" val="3641907359"/>
              </p:ext>
            </p:extLst>
          </p:nvPr>
        </p:nvGraphicFramePr>
        <p:xfrm>
          <a:off x="942110" y="2031307"/>
          <a:ext cx="10411690" cy="4461566"/>
        </p:xfrm>
        <a:graphic>
          <a:graphicData uri="http://schemas.openxmlformats.org/drawingml/2006/table">
            <a:tbl>
              <a:tblPr firstRow="1" bandRow="1">
                <a:tableStyleId>{5C22544A-7EE6-4342-B048-85BDC9FD1C3A}</a:tableStyleId>
              </a:tblPr>
              <a:tblGrid>
                <a:gridCol w="5205845">
                  <a:extLst>
                    <a:ext uri="{9D8B030D-6E8A-4147-A177-3AD203B41FA5}">
                      <a16:colId xmlns:a16="http://schemas.microsoft.com/office/drawing/2014/main" val="1080723219"/>
                    </a:ext>
                  </a:extLst>
                </a:gridCol>
                <a:gridCol w="5205845">
                  <a:extLst>
                    <a:ext uri="{9D8B030D-6E8A-4147-A177-3AD203B41FA5}">
                      <a16:colId xmlns:a16="http://schemas.microsoft.com/office/drawing/2014/main" val="1159617222"/>
                    </a:ext>
                  </a:extLst>
                </a:gridCol>
              </a:tblGrid>
              <a:tr h="495374">
                <a:tc>
                  <a:txBody>
                    <a:bodyPr/>
                    <a:lstStyle/>
                    <a:p>
                      <a:pPr algn="ctr"/>
                      <a:r>
                        <a:rPr lang="vi-VN" sz="2400">
                          <a:latin typeface="+mj-lt"/>
                        </a:rPr>
                        <a:t>Ưu điểm</a:t>
                      </a:r>
                      <a:endParaRPr lang="en-US" sz="2400">
                        <a:latin typeface="+mj-lt"/>
                      </a:endParaRPr>
                    </a:p>
                  </a:txBody>
                  <a:tcPr anchor="ctr"/>
                </a:tc>
                <a:tc>
                  <a:txBody>
                    <a:bodyPr/>
                    <a:lstStyle/>
                    <a:p>
                      <a:pPr algn="ctr"/>
                      <a:r>
                        <a:rPr lang="vi-VN" sz="2400">
                          <a:latin typeface="+mj-lt"/>
                        </a:rPr>
                        <a:t>Nhược điểm</a:t>
                      </a:r>
                      <a:endParaRPr lang="en-US" sz="2400">
                        <a:latin typeface="+mj-lt"/>
                      </a:endParaRPr>
                    </a:p>
                  </a:txBody>
                  <a:tcPr anchor="ctr"/>
                </a:tc>
                <a:extLst>
                  <a:ext uri="{0D108BD9-81ED-4DB2-BD59-A6C34878D82A}">
                    <a16:rowId xmlns:a16="http://schemas.microsoft.com/office/drawing/2014/main" val="1003891088"/>
                  </a:ext>
                </a:extLst>
              </a:tr>
              <a:tr h="892740">
                <a:tc>
                  <a:txBody>
                    <a:bodyPr/>
                    <a:lstStyle/>
                    <a:p>
                      <a:r>
                        <a:rPr lang="vi-VN" sz="2400">
                          <a:solidFill>
                            <a:schemeClr val="tx2">
                              <a:lumMod val="90000"/>
                              <a:lumOff val="10000"/>
                            </a:schemeClr>
                          </a:solidFill>
                          <a:latin typeface="+mj-lt"/>
                        </a:rPr>
                        <a:t>Dễ triển khai và hiệu quả tính toán</a:t>
                      </a:r>
                      <a:endParaRPr lang="en-US" sz="2400">
                        <a:solidFill>
                          <a:schemeClr val="tx2">
                            <a:lumMod val="90000"/>
                            <a:lumOff val="10000"/>
                          </a:schemeClr>
                        </a:solidFill>
                        <a:latin typeface="+mj-lt"/>
                      </a:endParaRPr>
                    </a:p>
                  </a:txBody>
                  <a:tcPr anchor="ctr"/>
                </a:tc>
                <a:tc>
                  <a:txBody>
                    <a:bodyPr/>
                    <a:lstStyle/>
                    <a:p>
                      <a:r>
                        <a:rPr lang="vi-VN" sz="2400">
                          <a:solidFill>
                            <a:schemeClr val="tx2">
                              <a:lumMod val="90000"/>
                              <a:lumOff val="10000"/>
                            </a:schemeClr>
                          </a:solidFill>
                          <a:latin typeface="+mj-lt"/>
                        </a:rPr>
                        <a:t>Giả định đơn giản</a:t>
                      </a:r>
                      <a:endParaRPr lang="en-US" sz="2400">
                        <a:solidFill>
                          <a:schemeClr val="tx2">
                            <a:lumMod val="90000"/>
                            <a:lumOff val="10000"/>
                          </a:schemeClr>
                        </a:solidFill>
                        <a:latin typeface="+mj-lt"/>
                      </a:endParaRPr>
                    </a:p>
                  </a:txBody>
                  <a:tcPr anchor="ctr"/>
                </a:tc>
                <a:extLst>
                  <a:ext uri="{0D108BD9-81ED-4DB2-BD59-A6C34878D82A}">
                    <a16:rowId xmlns:a16="http://schemas.microsoft.com/office/drawing/2014/main" val="1990931913"/>
                  </a:ext>
                </a:extLst>
              </a:tr>
              <a:tr h="892740">
                <a:tc>
                  <a:txBody>
                    <a:bodyPr/>
                    <a:lstStyle/>
                    <a:p>
                      <a:r>
                        <a:rPr lang="vi-VN" sz="2400">
                          <a:solidFill>
                            <a:schemeClr val="tx2">
                              <a:lumMod val="90000"/>
                              <a:lumOff val="10000"/>
                            </a:schemeClr>
                          </a:solidFill>
                          <a:latin typeface="+mj-lt"/>
                        </a:rPr>
                        <a:t>Hoạt động tốt với dữ liệu lớn</a:t>
                      </a:r>
                      <a:endParaRPr lang="en-US" sz="2400">
                        <a:solidFill>
                          <a:schemeClr val="tx2">
                            <a:lumMod val="90000"/>
                            <a:lumOff val="10000"/>
                          </a:schemeClr>
                        </a:solidFill>
                        <a:latin typeface="+mj-lt"/>
                      </a:endParaRPr>
                    </a:p>
                  </a:txBody>
                  <a:tcPr anchor="ctr"/>
                </a:tc>
                <a:tc>
                  <a:txBody>
                    <a:bodyPr/>
                    <a:lstStyle/>
                    <a:p>
                      <a:r>
                        <a:rPr lang="vi-VN" sz="2400">
                          <a:solidFill>
                            <a:schemeClr val="tx2">
                              <a:lumMod val="90000"/>
                              <a:lumOff val="10000"/>
                            </a:schemeClr>
                          </a:solidFill>
                          <a:latin typeface="+mj-lt"/>
                        </a:rPr>
                        <a:t>Dễ bị ảnh hưởng bởi biến đầu vào không quan trọng</a:t>
                      </a:r>
                      <a:endParaRPr lang="en-US" sz="2400">
                        <a:solidFill>
                          <a:schemeClr val="tx2">
                            <a:lumMod val="90000"/>
                            <a:lumOff val="10000"/>
                          </a:schemeClr>
                        </a:solidFill>
                        <a:latin typeface="+mj-lt"/>
                      </a:endParaRPr>
                    </a:p>
                  </a:txBody>
                  <a:tcPr anchor="ctr"/>
                </a:tc>
                <a:extLst>
                  <a:ext uri="{0D108BD9-81ED-4DB2-BD59-A6C34878D82A}">
                    <a16:rowId xmlns:a16="http://schemas.microsoft.com/office/drawing/2014/main" val="481411002"/>
                  </a:ext>
                </a:extLst>
              </a:tr>
              <a:tr h="892740">
                <a:tc>
                  <a:txBody>
                    <a:bodyPr/>
                    <a:lstStyle/>
                    <a:p>
                      <a:r>
                        <a:rPr lang="vi-VN" sz="2400">
                          <a:solidFill>
                            <a:schemeClr val="tx2">
                              <a:lumMod val="90000"/>
                              <a:lumOff val="10000"/>
                            </a:schemeClr>
                          </a:solidFill>
                          <a:latin typeface="+mj-lt"/>
                        </a:rPr>
                        <a:t>Khả năng xử lý</a:t>
                      </a:r>
                      <a:r>
                        <a:rPr lang="en-US" sz="2400">
                          <a:solidFill>
                            <a:schemeClr val="tx2">
                              <a:lumMod val="90000"/>
                              <a:lumOff val="10000"/>
                            </a:schemeClr>
                          </a:solidFill>
                          <a:latin typeface="+mj-lt"/>
                        </a:rPr>
                        <a:t> </a:t>
                      </a:r>
                      <a:r>
                        <a:rPr lang="vi-VN" sz="2400">
                          <a:solidFill>
                            <a:schemeClr val="tx2">
                              <a:lumMod val="90000"/>
                              <a:lumOff val="10000"/>
                            </a:schemeClr>
                          </a:solidFill>
                          <a:latin typeface="+mj-lt"/>
                        </a:rPr>
                        <a:t>tốt các biến đầu vào</a:t>
                      </a:r>
                      <a:endParaRPr lang="en-US" sz="2400">
                        <a:solidFill>
                          <a:schemeClr val="tx2">
                            <a:lumMod val="90000"/>
                            <a:lumOff val="10000"/>
                          </a:schemeClr>
                        </a:solidFill>
                        <a:latin typeface="+mj-lt"/>
                      </a:endParaRPr>
                    </a:p>
                  </a:txBody>
                  <a:tcPr anchor="ctr"/>
                </a:tc>
                <a:tc>
                  <a:txBody>
                    <a:bodyPr/>
                    <a:lstStyle/>
                    <a:p>
                      <a:r>
                        <a:rPr lang="vi-VN" sz="2400">
                          <a:solidFill>
                            <a:schemeClr val="tx2">
                              <a:lumMod val="90000"/>
                              <a:lumOff val="10000"/>
                            </a:schemeClr>
                          </a:solidFill>
                          <a:latin typeface="+mj-lt"/>
                        </a:rPr>
                        <a:t>Xác suất zero và cận zero</a:t>
                      </a:r>
                      <a:endParaRPr lang="en-US" sz="2400">
                        <a:solidFill>
                          <a:schemeClr val="tx2">
                            <a:lumMod val="90000"/>
                            <a:lumOff val="10000"/>
                          </a:schemeClr>
                        </a:solidFill>
                        <a:latin typeface="+mj-lt"/>
                      </a:endParaRPr>
                    </a:p>
                  </a:txBody>
                  <a:tcPr anchor="ctr"/>
                </a:tc>
                <a:extLst>
                  <a:ext uri="{0D108BD9-81ED-4DB2-BD59-A6C34878D82A}">
                    <a16:rowId xmlns:a16="http://schemas.microsoft.com/office/drawing/2014/main" val="450345034"/>
                  </a:ext>
                </a:extLst>
              </a:tr>
              <a:tr h="1287972">
                <a:tc>
                  <a:txBody>
                    <a:bodyPr/>
                    <a:lstStyle/>
                    <a:p>
                      <a:r>
                        <a:rPr lang="vi-VN" sz="2400">
                          <a:solidFill>
                            <a:schemeClr val="tx2">
                              <a:lumMod val="90000"/>
                              <a:lumOff val="10000"/>
                            </a:schemeClr>
                          </a:solidFill>
                          <a:latin typeface="+mj-lt"/>
                        </a:rPr>
                        <a:t>Hiệu quả trong thời gian thực và phân loại dựa trên dữ liệu thưa</a:t>
                      </a:r>
                      <a:endParaRPr lang="en-US" sz="2400">
                        <a:solidFill>
                          <a:schemeClr val="tx2">
                            <a:lumMod val="90000"/>
                            <a:lumOff val="10000"/>
                          </a:schemeClr>
                        </a:solidFill>
                        <a:latin typeface="+mj-lt"/>
                      </a:endParaRPr>
                    </a:p>
                  </a:txBody>
                  <a:tcPr anchor="ctr"/>
                </a:tc>
                <a:tc>
                  <a:txBody>
                    <a:bodyPr/>
                    <a:lstStyle/>
                    <a:p>
                      <a:r>
                        <a:rPr lang="vi-VN" sz="2400">
                          <a:solidFill>
                            <a:schemeClr val="tx2">
                              <a:lumMod val="90000"/>
                              <a:lumOff val="10000"/>
                            </a:schemeClr>
                          </a:solidFill>
                          <a:latin typeface="+mj-lt"/>
                        </a:rPr>
                        <a:t>Không hiệu quả cho các vấn đề phân loại có mối quan hệ phức tạp giữa các biến đầu vào</a:t>
                      </a:r>
                      <a:endParaRPr lang="en-US" sz="2400">
                        <a:solidFill>
                          <a:schemeClr val="tx2">
                            <a:lumMod val="90000"/>
                            <a:lumOff val="10000"/>
                          </a:schemeClr>
                        </a:solidFill>
                        <a:latin typeface="+mj-lt"/>
                      </a:endParaRPr>
                    </a:p>
                  </a:txBody>
                  <a:tcPr anchor="ctr"/>
                </a:tc>
                <a:extLst>
                  <a:ext uri="{0D108BD9-81ED-4DB2-BD59-A6C34878D82A}">
                    <a16:rowId xmlns:a16="http://schemas.microsoft.com/office/drawing/2014/main" val="3983953591"/>
                  </a:ext>
                </a:extLst>
              </a:tr>
            </a:tbl>
          </a:graphicData>
        </a:graphic>
      </p:graphicFrame>
      <p:sp>
        <p:nvSpPr>
          <p:cNvPr id="3" name="Slide Number Placeholder 2">
            <a:extLst>
              <a:ext uri="{FF2B5EF4-FFF2-40B4-BE49-F238E27FC236}">
                <a16:creationId xmlns:a16="http://schemas.microsoft.com/office/drawing/2014/main" id="{47B54801-1860-4DE0-1D52-652AB2BC4904}"/>
              </a:ext>
            </a:extLst>
          </p:cNvPr>
          <p:cNvSpPr>
            <a:spLocks noGrp="1"/>
          </p:cNvSpPr>
          <p:nvPr>
            <p:ph type="sldNum" sz="quarter" idx="12"/>
          </p:nvPr>
        </p:nvSpPr>
        <p:spPr/>
        <p:txBody>
          <a:bodyPr/>
          <a:lstStyle/>
          <a:p>
            <a:fld id="{7B63E05E-8EF2-41ED-A5FC-DF0DCDDA556C}" type="slidenum">
              <a:rPr lang="en-US" smtClean="0"/>
              <a:t>19</a:t>
            </a:fld>
            <a:endParaRPr lang="en-US"/>
          </a:p>
        </p:txBody>
      </p:sp>
    </p:spTree>
    <p:extLst>
      <p:ext uri="{BB962C8B-B14F-4D97-AF65-F5344CB8AC3E}">
        <p14:creationId xmlns:p14="http://schemas.microsoft.com/office/powerpoint/2010/main" val="321156087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NỘI DUNG BÁO CÁO</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3" name="Content Placeholder 2">
            <a:extLst>
              <a:ext uri="{FF2B5EF4-FFF2-40B4-BE49-F238E27FC236}">
                <a16:creationId xmlns:a16="http://schemas.microsoft.com/office/drawing/2014/main" id="{E2A56599-DFFC-6949-8919-40C6A1F9CBE4}"/>
              </a:ext>
            </a:extLst>
          </p:cNvPr>
          <p:cNvSpPr>
            <a:spLocks noGrp="1"/>
          </p:cNvSpPr>
          <p:nvPr>
            <p:ph idx="1"/>
          </p:nvPr>
        </p:nvSpPr>
        <p:spPr>
          <a:xfrm>
            <a:off x="890443" y="2111952"/>
            <a:ext cx="7058891" cy="3706958"/>
          </a:xfrm>
        </p:spPr>
        <p:txBody>
          <a:bodyPr>
            <a:normAutofit/>
          </a:bodyPr>
          <a:lstStyle/>
          <a:p>
            <a:pPr marL="514350" indent="-514350">
              <a:lnSpc>
                <a:spcPct val="110000"/>
              </a:lnSpc>
              <a:buFont typeface="+mj-lt"/>
              <a:buAutoNum type="arabicPeriod"/>
            </a:pPr>
            <a:r>
              <a:rPr lang="vi-VN" sz="3600" b="1">
                <a:solidFill>
                  <a:schemeClr val="tx2">
                    <a:lumMod val="90000"/>
                    <a:lumOff val="10000"/>
                  </a:schemeClr>
                </a:solidFill>
                <a:latin typeface="+mj-lt"/>
              </a:rPr>
              <a:t>GIỚI THIỆU TỔNG QUAN</a:t>
            </a:r>
          </a:p>
          <a:p>
            <a:pPr marL="514350" indent="-514350">
              <a:lnSpc>
                <a:spcPct val="110000"/>
              </a:lnSpc>
              <a:buFont typeface="+mj-lt"/>
              <a:buAutoNum type="arabicPeriod"/>
            </a:pPr>
            <a:r>
              <a:rPr lang="vi-VN" sz="3600" b="1">
                <a:solidFill>
                  <a:schemeClr val="tx2">
                    <a:lumMod val="90000"/>
                    <a:lumOff val="10000"/>
                  </a:schemeClr>
                </a:solidFill>
                <a:latin typeface="+mj-lt"/>
              </a:rPr>
              <a:t>CƠ SỞ LÝ THUYẾT</a:t>
            </a:r>
          </a:p>
          <a:p>
            <a:pPr marL="514350" indent="-514350">
              <a:lnSpc>
                <a:spcPct val="110000"/>
              </a:lnSpc>
              <a:buFont typeface="+mj-lt"/>
              <a:buAutoNum type="arabicPeriod"/>
            </a:pPr>
            <a:r>
              <a:rPr lang="vi-VN" sz="3600" b="1">
                <a:solidFill>
                  <a:schemeClr val="tx2">
                    <a:lumMod val="90000"/>
                    <a:lumOff val="10000"/>
                  </a:schemeClr>
                </a:solidFill>
                <a:latin typeface="+mj-lt"/>
              </a:rPr>
              <a:t>PHƯƠNG PHÁP THỰC HIỆN</a:t>
            </a:r>
          </a:p>
          <a:p>
            <a:pPr marL="514350" indent="-514350">
              <a:lnSpc>
                <a:spcPct val="110000"/>
              </a:lnSpc>
              <a:buFont typeface="+mj-lt"/>
              <a:buAutoNum type="arabicPeriod"/>
            </a:pPr>
            <a:r>
              <a:rPr lang="vi-VN" sz="3600" b="1">
                <a:solidFill>
                  <a:schemeClr val="tx2">
                    <a:lumMod val="90000"/>
                    <a:lumOff val="10000"/>
                  </a:schemeClr>
                </a:solidFill>
                <a:latin typeface="+mj-lt"/>
              </a:rPr>
              <a:t>KẾT QUẢ THỰC NGHIỆM</a:t>
            </a:r>
          </a:p>
          <a:p>
            <a:pPr marL="514350" indent="-514350">
              <a:lnSpc>
                <a:spcPct val="110000"/>
              </a:lnSpc>
              <a:buFont typeface="+mj-lt"/>
              <a:buAutoNum type="arabicPeriod"/>
            </a:pPr>
            <a:r>
              <a:rPr lang="vi-VN" sz="3600" b="1">
                <a:solidFill>
                  <a:schemeClr val="tx2">
                    <a:lumMod val="90000"/>
                    <a:lumOff val="10000"/>
                  </a:schemeClr>
                </a:solidFill>
                <a:latin typeface="+mj-lt"/>
              </a:rPr>
              <a:t>KẾT LUẬN</a:t>
            </a:r>
          </a:p>
          <a:p>
            <a:endParaRPr lang="en-US">
              <a:solidFill>
                <a:schemeClr val="tx2">
                  <a:lumMod val="90000"/>
                  <a:lumOff val="10000"/>
                </a:schemeClr>
              </a:solidFill>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7D27BA1D-E801-2DAA-32EB-45960DD70298}"/>
              </a:ext>
            </a:extLst>
          </p:cNvPr>
          <p:cNvSpPr>
            <a:spLocks noGrp="1"/>
          </p:cNvSpPr>
          <p:nvPr>
            <p:ph type="sldNum" sz="quarter" idx="12"/>
          </p:nvPr>
        </p:nvSpPr>
        <p:spPr/>
        <p:txBody>
          <a:bodyPr/>
          <a:lstStyle/>
          <a:p>
            <a:fld id="{7B63E05E-8EF2-41ED-A5FC-DF0DCDDA556C}" type="slidenum">
              <a:rPr lang="en-US" smtClean="0"/>
              <a:t>2</a:t>
            </a:fld>
            <a:endParaRPr lang="en-US"/>
          </a:p>
        </p:txBody>
      </p:sp>
    </p:spTree>
    <p:extLst>
      <p:ext uri="{BB962C8B-B14F-4D97-AF65-F5344CB8AC3E}">
        <p14:creationId xmlns:p14="http://schemas.microsoft.com/office/powerpoint/2010/main" val="403425837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3"/>
            </a:pPr>
            <a:r>
              <a:rPr lang="vi-VN" sz="5400" b="1">
                <a:solidFill>
                  <a:schemeClr val="tx2">
                    <a:lumMod val="90000"/>
                    <a:lumOff val="10000"/>
                  </a:schemeClr>
                </a:solidFill>
                <a:effectLst>
                  <a:outerShdw blurRad="50800" dist="38100" dir="2700000" algn="tl" rotWithShape="0">
                    <a:prstClr val="black">
                      <a:alpha val="40000"/>
                    </a:prstClr>
                  </a:outerShdw>
                </a:effectLst>
              </a:rPr>
              <a:t>PHƯƠNG PHÁP THỰC HIỆN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2DF11B4-9AA3-5394-6637-47668C743322}"/>
              </a:ext>
            </a:extLst>
          </p:cNvPr>
          <p:cNvSpPr txBox="1"/>
          <p:nvPr/>
        </p:nvSpPr>
        <p:spPr>
          <a:xfrm>
            <a:off x="838200" y="1384976"/>
            <a:ext cx="4235451"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Thư viện xây dựng hệ thống</a:t>
            </a:r>
          </a:p>
        </p:txBody>
      </p:sp>
      <p:graphicFrame>
        <p:nvGraphicFramePr>
          <p:cNvPr id="11" name="Table 10">
            <a:extLst>
              <a:ext uri="{FF2B5EF4-FFF2-40B4-BE49-F238E27FC236}">
                <a16:creationId xmlns:a16="http://schemas.microsoft.com/office/drawing/2014/main" id="{30E85751-75B9-0846-EF7D-C8F03CB4E656}"/>
              </a:ext>
            </a:extLst>
          </p:cNvPr>
          <p:cNvGraphicFramePr>
            <a:graphicFrameLocks noGrp="1"/>
          </p:cNvGraphicFramePr>
          <p:nvPr>
            <p:extLst>
              <p:ext uri="{D42A27DB-BD31-4B8C-83A1-F6EECF244321}">
                <p14:modId xmlns:p14="http://schemas.microsoft.com/office/powerpoint/2010/main" val="1355924265"/>
              </p:ext>
            </p:extLst>
          </p:nvPr>
        </p:nvGraphicFramePr>
        <p:xfrm>
          <a:off x="926208" y="2113638"/>
          <a:ext cx="10427592" cy="3537354"/>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3537354">
                <a:tc>
                  <a:txBody>
                    <a:bodyPr/>
                    <a:lstStyle/>
                    <a:p>
                      <a:pPr rtl="0" fontAlgn="t">
                        <a:spcBef>
                          <a:spcPts val="0"/>
                        </a:spcBef>
                        <a:spcAft>
                          <a:spcPts val="0"/>
                        </a:spcAft>
                      </a:pP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tkinter </a:t>
                      </a:r>
                      <a:r>
                        <a:rPr lang="en-US" sz="1800" b="0" i="0" u="none" strike="noStrike">
                          <a:solidFill>
                            <a:srgbClr val="6B6BB8"/>
                          </a:solidFill>
                          <a:effectLst/>
                          <a:latin typeface="Consolas" panose="020B0609020204030204" pitchFamily="49" charset="0"/>
                        </a:rPr>
                        <a:t>as</a:t>
                      </a:r>
                      <a:r>
                        <a:rPr lang="en-US" sz="1800" b="0" i="0" u="none" strike="noStrike">
                          <a:solidFill>
                            <a:srgbClr val="7EA2B4"/>
                          </a:solidFill>
                          <a:effectLst/>
                          <a:latin typeface="Consolas" panose="020B0609020204030204" pitchFamily="49" charset="0"/>
                        </a:rPr>
                        <a:t> tk</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random</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string</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from</a:t>
                      </a:r>
                      <a:r>
                        <a:rPr lang="en-US" sz="1800" b="0" i="0" u="none" strike="noStrike">
                          <a:solidFill>
                            <a:srgbClr val="7EA2B4"/>
                          </a:solidFill>
                          <a:effectLst/>
                          <a:latin typeface="Consolas" panose="020B0609020204030204" pitchFamily="49" charset="0"/>
                        </a:rPr>
                        <a:t> nltk </a:t>
                      </a: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word_tokenize</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from</a:t>
                      </a:r>
                      <a:r>
                        <a:rPr lang="en-US" sz="1800" b="0" i="0" u="none" strike="noStrike">
                          <a:solidFill>
                            <a:srgbClr val="7EA2B4"/>
                          </a:solidFill>
                          <a:effectLst/>
                          <a:latin typeface="Consolas" panose="020B0609020204030204" pitchFamily="49" charset="0"/>
                        </a:rPr>
                        <a:t> collections </a:t>
                      </a: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defaultdict</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from</a:t>
                      </a:r>
                      <a:r>
                        <a:rPr lang="en-US" sz="1800" b="0" i="0" u="none" strike="noStrike">
                          <a:solidFill>
                            <a:srgbClr val="7EA2B4"/>
                          </a:solidFill>
                          <a:effectLst/>
                          <a:latin typeface="Consolas" panose="020B0609020204030204" pitchFamily="49" charset="0"/>
                        </a:rPr>
                        <a:t> nltk </a:t>
                      </a: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FreqDist</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from</a:t>
                      </a:r>
                      <a:r>
                        <a:rPr lang="en-US" sz="1800" b="0" i="0" u="none" strike="noStrike">
                          <a:solidFill>
                            <a:srgbClr val="7EA2B4"/>
                          </a:solidFill>
                          <a:effectLst/>
                          <a:latin typeface="Consolas" panose="020B0609020204030204" pitchFamily="49" charset="0"/>
                        </a:rPr>
                        <a:t> nltk.corpus </a:t>
                      </a: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stopwords</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from</a:t>
                      </a:r>
                      <a:r>
                        <a:rPr lang="en-US" sz="1800" b="0" i="0" u="none" strike="noStrike">
                          <a:solidFill>
                            <a:srgbClr val="7EA2B4"/>
                          </a:solidFill>
                          <a:effectLst/>
                          <a:latin typeface="Consolas" panose="020B0609020204030204" pitchFamily="49" charset="0"/>
                        </a:rPr>
                        <a:t> sklearn.feature_extraction.text </a:t>
                      </a: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TfidfVectorizer</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from</a:t>
                      </a:r>
                      <a:r>
                        <a:rPr lang="en-US" sz="1800" b="0" i="0" u="none" strike="noStrike">
                          <a:solidFill>
                            <a:srgbClr val="7EA2B4"/>
                          </a:solidFill>
                          <a:effectLst/>
                          <a:latin typeface="Consolas" panose="020B0609020204030204" pitchFamily="49" charset="0"/>
                        </a:rPr>
                        <a:t> sklearn.feature_extraction.text </a:t>
                      </a: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CountVectorizer</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from</a:t>
                      </a:r>
                      <a:r>
                        <a:rPr lang="en-US" sz="1800" b="0" i="0" u="none" strike="noStrike">
                          <a:solidFill>
                            <a:srgbClr val="7EA2B4"/>
                          </a:solidFill>
                          <a:effectLst/>
                          <a:latin typeface="Consolas" panose="020B0609020204030204" pitchFamily="49" charset="0"/>
                        </a:rPr>
                        <a:t> sklearn.naive_bayes </a:t>
                      </a: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MultinomialNB</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from</a:t>
                      </a:r>
                      <a:r>
                        <a:rPr lang="en-US" sz="1800" b="0" i="0" u="none" strike="noStrike">
                          <a:solidFill>
                            <a:srgbClr val="7EA2B4"/>
                          </a:solidFill>
                          <a:effectLst/>
                          <a:latin typeface="Consolas" panose="020B0609020204030204" pitchFamily="49" charset="0"/>
                        </a:rPr>
                        <a:t> sklearn </a:t>
                      </a: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metrics</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import</a:t>
                      </a:r>
                      <a:r>
                        <a:rPr lang="en-US" sz="1800" b="0" i="0" u="none" strike="noStrike">
                          <a:solidFill>
                            <a:srgbClr val="7EA2B4"/>
                          </a:solidFill>
                          <a:effectLst/>
                          <a:latin typeface="Consolas" panose="020B0609020204030204" pitchFamily="49" charset="0"/>
                        </a:rPr>
                        <a:t> pickle</a:t>
                      </a:r>
                      <a:endParaRPr lang="en-US" sz="3600">
                        <a:effectLst/>
                      </a:endParaRPr>
                    </a:p>
                  </a:txBody>
                  <a:tcPr marL="63500" marR="63500" marT="63500" marB="63500"/>
                </a:tc>
                <a:extLst>
                  <a:ext uri="{0D108BD9-81ED-4DB2-BD59-A6C34878D82A}">
                    <a16:rowId xmlns:a16="http://schemas.microsoft.com/office/drawing/2014/main" val="2308241931"/>
                  </a:ext>
                </a:extLst>
              </a:tr>
            </a:tbl>
          </a:graphicData>
        </a:graphic>
      </p:graphicFrame>
      <p:sp>
        <p:nvSpPr>
          <p:cNvPr id="3" name="Slide Number Placeholder 2">
            <a:extLst>
              <a:ext uri="{FF2B5EF4-FFF2-40B4-BE49-F238E27FC236}">
                <a16:creationId xmlns:a16="http://schemas.microsoft.com/office/drawing/2014/main" id="{7049687D-664E-F1C6-81DE-E99075555EB4}"/>
              </a:ext>
            </a:extLst>
          </p:cNvPr>
          <p:cNvSpPr>
            <a:spLocks noGrp="1"/>
          </p:cNvSpPr>
          <p:nvPr>
            <p:ph type="sldNum" sz="quarter" idx="12"/>
          </p:nvPr>
        </p:nvSpPr>
        <p:spPr/>
        <p:txBody>
          <a:bodyPr/>
          <a:lstStyle/>
          <a:p>
            <a:fld id="{7B63E05E-8EF2-41ED-A5FC-DF0DCDDA556C}" type="slidenum">
              <a:rPr lang="en-US" smtClean="0"/>
              <a:t>20</a:t>
            </a:fld>
            <a:endParaRPr lang="en-US"/>
          </a:p>
        </p:txBody>
      </p:sp>
    </p:spTree>
    <p:extLst>
      <p:ext uri="{BB962C8B-B14F-4D97-AF65-F5344CB8AC3E}">
        <p14:creationId xmlns:p14="http://schemas.microsoft.com/office/powerpoint/2010/main" val="4011982058"/>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3"/>
            </a:pPr>
            <a:r>
              <a:rPr lang="vi-VN" sz="5400" b="1">
                <a:solidFill>
                  <a:schemeClr val="tx2">
                    <a:lumMod val="90000"/>
                    <a:lumOff val="10000"/>
                  </a:schemeClr>
                </a:solidFill>
                <a:effectLst>
                  <a:outerShdw blurRad="50800" dist="38100" dir="2700000" algn="tl" rotWithShape="0">
                    <a:prstClr val="black">
                      <a:alpha val="40000"/>
                    </a:prstClr>
                  </a:outerShdw>
                </a:effectLst>
              </a:rPr>
              <a:t>PHƯƠNG PHÁP THỰC HIỆN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2DF11B4-9AA3-5394-6637-47668C743322}"/>
              </a:ext>
            </a:extLst>
          </p:cNvPr>
          <p:cNvSpPr txBox="1"/>
          <p:nvPr/>
        </p:nvSpPr>
        <p:spPr>
          <a:xfrm>
            <a:off x="838200" y="1384976"/>
            <a:ext cx="4934527"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Tạo nhãn cho chủ đề và bộ dữ liệu</a:t>
            </a:r>
          </a:p>
        </p:txBody>
      </p:sp>
      <p:graphicFrame>
        <p:nvGraphicFramePr>
          <p:cNvPr id="11" name="Table 10">
            <a:extLst>
              <a:ext uri="{FF2B5EF4-FFF2-40B4-BE49-F238E27FC236}">
                <a16:creationId xmlns:a16="http://schemas.microsoft.com/office/drawing/2014/main" id="{30E85751-75B9-0846-EF7D-C8F03CB4E656}"/>
              </a:ext>
            </a:extLst>
          </p:cNvPr>
          <p:cNvGraphicFramePr>
            <a:graphicFrameLocks noGrp="1"/>
          </p:cNvGraphicFramePr>
          <p:nvPr>
            <p:extLst>
              <p:ext uri="{D42A27DB-BD31-4B8C-83A1-F6EECF244321}">
                <p14:modId xmlns:p14="http://schemas.microsoft.com/office/powerpoint/2010/main" val="4109244240"/>
              </p:ext>
            </p:extLst>
          </p:nvPr>
        </p:nvGraphicFramePr>
        <p:xfrm>
          <a:off x="926208" y="2113638"/>
          <a:ext cx="10427592" cy="3783384"/>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3783384">
                <a:tc>
                  <a:txBody>
                    <a:bodyPr/>
                    <a:lstStyle/>
                    <a:p>
                      <a:pPr rtl="0" fontAlgn="t">
                        <a:spcBef>
                          <a:spcPts val="0"/>
                        </a:spcBef>
                        <a:spcAft>
                          <a:spcPts val="0"/>
                        </a:spcAft>
                      </a:pPr>
                      <a:r>
                        <a:rPr lang="en-US" sz="1800" b="0" i="0" u="none" strike="noStrike">
                          <a:solidFill>
                            <a:srgbClr val="7EA2B4"/>
                          </a:solidFill>
                          <a:effectLst/>
                          <a:latin typeface="Consolas" panose="020B0609020204030204" pitchFamily="49" charset="0"/>
                        </a:rPr>
                        <a:t>BASE_DIR = </a:t>
                      </a:r>
                      <a:r>
                        <a:rPr lang="en-US" sz="1800" b="0" i="0" u="none" strike="noStrike">
                          <a:solidFill>
                            <a:srgbClr val="568C3B"/>
                          </a:solidFill>
                          <a:effectLst/>
                          <a:latin typeface="Consolas" panose="020B0609020204030204" pitchFamily="49" charset="0"/>
                        </a:rPr>
                        <a:t>'D:\\MYLEARNING\\THE_JOURNEY_IV\\COMPUTER_SCIENCE_PROJECT_2\\PRACTICE\\bbc'</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LABELS = [</a:t>
                      </a:r>
                      <a:r>
                        <a:rPr lang="en-US" sz="1800" b="0" i="0" u="none" strike="noStrike">
                          <a:solidFill>
                            <a:srgbClr val="568C3B"/>
                          </a:solidFill>
                          <a:effectLst/>
                          <a:latin typeface="Consolas" panose="020B0609020204030204" pitchFamily="49" charset="0"/>
                        </a:rPr>
                        <a:t>'business'</a:t>
                      </a:r>
                      <a:r>
                        <a:rPr lang="en-US" sz="1800" b="0" i="0" u="none" strike="noStrike">
                          <a:solidFill>
                            <a:srgbClr val="7EA2B4"/>
                          </a:solidFill>
                          <a:effectLst/>
                          <a:latin typeface="Consolas" panose="020B0609020204030204" pitchFamily="49" charset="0"/>
                        </a:rPr>
                        <a:t>, </a:t>
                      </a:r>
                      <a:r>
                        <a:rPr lang="en-US" sz="1800" b="0" i="0" u="none" strike="noStrike">
                          <a:solidFill>
                            <a:srgbClr val="568C3B"/>
                          </a:solidFill>
                          <a:effectLst/>
                          <a:latin typeface="Consolas" panose="020B0609020204030204" pitchFamily="49" charset="0"/>
                        </a:rPr>
                        <a:t>'entertainment'</a:t>
                      </a:r>
                      <a:r>
                        <a:rPr lang="en-US" sz="1800" b="0" i="0" u="none" strike="noStrike">
                          <a:solidFill>
                            <a:srgbClr val="7EA2B4"/>
                          </a:solidFill>
                          <a:effectLst/>
                          <a:latin typeface="Consolas" panose="020B0609020204030204" pitchFamily="49" charset="0"/>
                        </a:rPr>
                        <a:t>, </a:t>
                      </a:r>
                      <a:r>
                        <a:rPr lang="en-US" sz="1800" b="0" i="0" u="none" strike="noStrike">
                          <a:solidFill>
                            <a:srgbClr val="568C3B"/>
                          </a:solidFill>
                          <a:effectLst/>
                          <a:latin typeface="Consolas" panose="020B0609020204030204" pitchFamily="49" charset="0"/>
                        </a:rPr>
                        <a:t>'politics'</a:t>
                      </a:r>
                      <a:r>
                        <a:rPr lang="en-US" sz="1800" b="0" i="0" u="none" strike="noStrike">
                          <a:solidFill>
                            <a:srgbClr val="7EA2B4"/>
                          </a:solidFill>
                          <a:effectLst/>
                          <a:latin typeface="Consolas" panose="020B0609020204030204" pitchFamily="49" charset="0"/>
                        </a:rPr>
                        <a:t>, </a:t>
                      </a:r>
                      <a:r>
                        <a:rPr lang="en-US" sz="1800" b="0" i="0" u="none" strike="noStrike">
                          <a:solidFill>
                            <a:srgbClr val="568C3B"/>
                          </a:solidFill>
                          <a:effectLst/>
                          <a:latin typeface="Consolas" panose="020B0609020204030204" pitchFamily="49" charset="0"/>
                        </a:rPr>
                        <a:t>'sport'</a:t>
                      </a:r>
                      <a:r>
                        <a:rPr lang="en-US" sz="1800" b="0" i="0" u="none" strike="noStrike">
                          <a:solidFill>
                            <a:srgbClr val="7EA2B4"/>
                          </a:solidFill>
                          <a:effectLst/>
                          <a:latin typeface="Consolas" panose="020B0609020204030204" pitchFamily="49" charset="0"/>
                        </a:rPr>
                        <a:t>, </a:t>
                      </a:r>
                      <a:r>
                        <a:rPr lang="en-US" sz="1800" b="0" i="0" u="none" strike="noStrike">
                          <a:solidFill>
                            <a:srgbClr val="568C3B"/>
                          </a:solidFill>
                          <a:effectLst/>
                          <a:latin typeface="Consolas" panose="020B0609020204030204" pitchFamily="49" charset="0"/>
                        </a:rPr>
                        <a:t>'tech'</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def</a:t>
                      </a:r>
                      <a:r>
                        <a:rPr lang="en-US" sz="1800" b="0" i="0" u="none" strike="noStrike">
                          <a:solidFill>
                            <a:srgbClr val="7EA2B4"/>
                          </a:solidFill>
                          <a:effectLst/>
                          <a:latin typeface="Consolas" panose="020B0609020204030204" pitchFamily="49" charset="0"/>
                        </a:rPr>
                        <a:t> </a:t>
                      </a:r>
                      <a:r>
                        <a:rPr lang="en-US" sz="1800" b="0" i="0" u="none" strike="noStrike">
                          <a:solidFill>
                            <a:srgbClr val="257FAD"/>
                          </a:solidFill>
                          <a:effectLst/>
                          <a:latin typeface="Consolas" panose="020B0609020204030204" pitchFamily="49" charset="0"/>
                        </a:rPr>
                        <a:t>create_data_set</a:t>
                      </a:r>
                      <a:r>
                        <a:rPr lang="en-US" sz="1800" b="0" i="0" u="none" strike="noStrike">
                          <a:solidFill>
                            <a:srgbClr val="935C25"/>
                          </a:solidFill>
                          <a:effectLst/>
                          <a:latin typeface="Consolas" panose="020B0609020204030204" pitchFamily="49" charset="0"/>
                        </a:rPr>
                        <a:t>()</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with</a:t>
                      </a:r>
                      <a:r>
                        <a:rPr lang="en-US" sz="1800" b="0" i="0" u="none" strike="noStrike">
                          <a:solidFill>
                            <a:srgbClr val="7EA2B4"/>
                          </a:solidFill>
                          <a:effectLst/>
                          <a:latin typeface="Consolas" panose="020B0609020204030204" pitchFamily="49" charset="0"/>
                        </a:rPr>
                        <a:t> open(</a:t>
                      </a:r>
                      <a:r>
                        <a:rPr lang="en-US" sz="1800" b="0" i="0" u="none" strike="noStrike">
                          <a:solidFill>
                            <a:srgbClr val="568C3B"/>
                          </a:solidFill>
                          <a:effectLst/>
                          <a:latin typeface="Consolas" panose="020B0609020204030204" pitchFamily="49" charset="0"/>
                        </a:rPr>
                        <a:t>'data.txt'</a:t>
                      </a:r>
                      <a:r>
                        <a:rPr lang="en-US" sz="1800" b="0" i="0" u="none" strike="noStrike">
                          <a:solidFill>
                            <a:srgbClr val="7EA2B4"/>
                          </a:solidFill>
                          <a:effectLst/>
                          <a:latin typeface="Consolas" panose="020B0609020204030204" pitchFamily="49" charset="0"/>
                        </a:rPr>
                        <a:t>, </a:t>
                      </a:r>
                      <a:r>
                        <a:rPr lang="en-US" sz="1800" b="0" i="0" u="none" strike="noStrike">
                          <a:solidFill>
                            <a:srgbClr val="568C3B"/>
                          </a:solidFill>
                          <a:effectLst/>
                          <a:latin typeface="Consolas" panose="020B0609020204030204" pitchFamily="49" charset="0"/>
                        </a:rPr>
                        <a:t>'w'</a:t>
                      </a:r>
                      <a:r>
                        <a:rPr lang="en-US" sz="1800" b="0" i="0" u="none" strike="noStrike">
                          <a:solidFill>
                            <a:srgbClr val="7EA2B4"/>
                          </a:solidFill>
                          <a:effectLst/>
                          <a:latin typeface="Consolas" panose="020B0609020204030204" pitchFamily="49" charset="0"/>
                        </a:rPr>
                        <a:t>, encoding=</a:t>
                      </a:r>
                      <a:r>
                        <a:rPr lang="en-US" sz="1800" b="0" i="0" u="none" strike="noStrike">
                          <a:solidFill>
                            <a:srgbClr val="568C3B"/>
                          </a:solidFill>
                          <a:effectLst/>
                          <a:latin typeface="Consolas" panose="020B0609020204030204" pitchFamily="49" charset="0"/>
                        </a:rPr>
                        <a:t>'utf8'</a:t>
                      </a: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as</a:t>
                      </a:r>
                      <a:r>
                        <a:rPr lang="en-US" sz="1800" b="0" i="0" u="none" strike="noStrike">
                          <a:solidFill>
                            <a:srgbClr val="7EA2B4"/>
                          </a:solidFill>
                          <a:effectLst/>
                          <a:latin typeface="Consolas" panose="020B0609020204030204" pitchFamily="49" charset="0"/>
                        </a:rPr>
                        <a:t> outfile:</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for</a:t>
                      </a:r>
                      <a:r>
                        <a:rPr lang="en-US" sz="1800" b="0" i="0" u="none" strike="noStrike">
                          <a:solidFill>
                            <a:srgbClr val="7EA2B4"/>
                          </a:solidFill>
                          <a:effectLst/>
                          <a:latin typeface="Consolas" panose="020B0609020204030204" pitchFamily="49" charset="0"/>
                        </a:rPr>
                        <a:t> label </a:t>
                      </a:r>
                      <a:r>
                        <a:rPr lang="en-US" sz="1800" b="0" i="0" u="none" strike="noStrike">
                          <a:solidFill>
                            <a:srgbClr val="6B6BB8"/>
                          </a:solidFill>
                          <a:effectLst/>
                          <a:latin typeface="Consolas" panose="020B0609020204030204" pitchFamily="49" charset="0"/>
                        </a:rPr>
                        <a:t>in</a:t>
                      </a:r>
                      <a:r>
                        <a:rPr lang="en-US" sz="1800" b="0" i="0" u="none" strike="noStrike">
                          <a:solidFill>
                            <a:srgbClr val="7EA2B4"/>
                          </a:solidFill>
                          <a:effectLst/>
                          <a:latin typeface="Consolas" panose="020B0609020204030204" pitchFamily="49" charset="0"/>
                        </a:rPr>
                        <a:t> LABELS: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dir = </a:t>
                      </a:r>
                      <a:r>
                        <a:rPr lang="en-US" sz="1800" b="0" i="0" u="none" strike="noStrike">
                          <a:solidFill>
                            <a:srgbClr val="568C3B"/>
                          </a:solidFill>
                          <a:effectLst/>
                          <a:latin typeface="Consolas" panose="020B0609020204030204" pitchFamily="49" charset="0"/>
                        </a:rPr>
                        <a:t>'%s/%s'</a:t>
                      </a:r>
                      <a:r>
                        <a:rPr lang="en-US" sz="1800" b="0" i="0" u="none" strike="noStrike">
                          <a:solidFill>
                            <a:srgbClr val="7EA2B4"/>
                          </a:solidFill>
                          <a:effectLst/>
                          <a:latin typeface="Consolas" panose="020B0609020204030204" pitchFamily="49" charset="0"/>
                        </a:rPr>
                        <a:t> % (BASE_DIR, label)</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for</a:t>
                      </a:r>
                      <a:r>
                        <a:rPr lang="en-US" sz="1800" b="0" i="0" u="none" strike="noStrike">
                          <a:solidFill>
                            <a:srgbClr val="7EA2B4"/>
                          </a:solidFill>
                          <a:effectLst/>
                          <a:latin typeface="Consolas" panose="020B0609020204030204" pitchFamily="49" charset="0"/>
                        </a:rPr>
                        <a:t> filename </a:t>
                      </a:r>
                      <a:r>
                        <a:rPr lang="en-US" sz="1800" b="0" i="0" u="none" strike="noStrike">
                          <a:solidFill>
                            <a:srgbClr val="6B6BB8"/>
                          </a:solidFill>
                          <a:effectLst/>
                          <a:latin typeface="Consolas" panose="020B0609020204030204" pitchFamily="49" charset="0"/>
                        </a:rPr>
                        <a:t>in</a:t>
                      </a:r>
                      <a:r>
                        <a:rPr lang="en-US" sz="1800" b="0" i="0" u="none" strike="noStrike">
                          <a:solidFill>
                            <a:srgbClr val="7EA2B4"/>
                          </a:solidFill>
                          <a:effectLst/>
                          <a:latin typeface="Consolas" panose="020B0609020204030204" pitchFamily="49" charset="0"/>
                        </a:rPr>
                        <a:t> os.listdir(dir):</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fullfilename = </a:t>
                      </a:r>
                      <a:r>
                        <a:rPr lang="en-US" sz="1800" b="0" i="0" u="none" strike="noStrike">
                          <a:solidFill>
                            <a:srgbClr val="568C3B"/>
                          </a:solidFill>
                          <a:effectLst/>
                          <a:latin typeface="Consolas" panose="020B0609020204030204" pitchFamily="49" charset="0"/>
                        </a:rPr>
                        <a:t>'%s/%s'</a:t>
                      </a:r>
                      <a:r>
                        <a:rPr lang="en-US" sz="1800" b="0" i="0" u="none" strike="noStrike">
                          <a:solidFill>
                            <a:srgbClr val="7EA2B4"/>
                          </a:solidFill>
                          <a:effectLst/>
                          <a:latin typeface="Consolas" panose="020B0609020204030204" pitchFamily="49" charset="0"/>
                        </a:rPr>
                        <a:t> % (dir, filename)</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print(fullfilename)</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with</a:t>
                      </a:r>
                      <a:r>
                        <a:rPr lang="en-US" sz="1800" b="0" i="0" u="none" strike="noStrike">
                          <a:solidFill>
                            <a:srgbClr val="7EA2B4"/>
                          </a:solidFill>
                          <a:effectLst/>
                          <a:latin typeface="Consolas" panose="020B0609020204030204" pitchFamily="49" charset="0"/>
                        </a:rPr>
                        <a:t> open(fullfilename, </a:t>
                      </a:r>
                      <a:r>
                        <a:rPr lang="en-US" sz="1800" b="0" i="0" u="none" strike="noStrike">
                          <a:solidFill>
                            <a:srgbClr val="568C3B"/>
                          </a:solidFill>
                          <a:effectLst/>
                          <a:latin typeface="Consolas" panose="020B0609020204030204" pitchFamily="49" charset="0"/>
                        </a:rPr>
                        <a:t>'rb'</a:t>
                      </a: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as</a:t>
                      </a:r>
                      <a:r>
                        <a:rPr lang="en-US" sz="1800" b="0" i="0" u="none" strike="noStrike">
                          <a:solidFill>
                            <a:srgbClr val="7EA2B4"/>
                          </a:solidFill>
                          <a:effectLst/>
                          <a:latin typeface="Consolas" panose="020B0609020204030204" pitchFamily="49" charset="0"/>
                        </a:rPr>
                        <a:t> file:</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text = file.read().decode(errors= </a:t>
                      </a:r>
                      <a:r>
                        <a:rPr lang="en-US" sz="1800" b="0" i="0" u="none" strike="noStrike">
                          <a:solidFill>
                            <a:srgbClr val="568C3B"/>
                          </a:solidFill>
                          <a:effectLst/>
                          <a:latin typeface="Consolas" panose="020B0609020204030204" pitchFamily="49" charset="0"/>
                        </a:rPr>
                        <a:t>'replace'</a:t>
                      </a:r>
                      <a:r>
                        <a:rPr lang="en-US" sz="1800" b="0" i="0" u="none" strike="noStrike">
                          <a:solidFill>
                            <a:srgbClr val="7EA2B4"/>
                          </a:solidFill>
                          <a:effectLst/>
                          <a:latin typeface="Consolas" panose="020B0609020204030204" pitchFamily="49" charset="0"/>
                        </a:rPr>
                        <a:t>).replace(</a:t>
                      </a:r>
                      <a:r>
                        <a:rPr lang="en-US" sz="1800" b="0" i="0" u="none" strike="noStrike">
                          <a:solidFill>
                            <a:srgbClr val="568C3B"/>
                          </a:solidFill>
                          <a:effectLst/>
                          <a:latin typeface="Consolas" panose="020B0609020204030204" pitchFamily="49" charset="0"/>
                        </a:rPr>
                        <a:t>'\n'</a:t>
                      </a:r>
                      <a:r>
                        <a:rPr lang="en-US" sz="1800" b="0" i="0" u="none" strike="noStrike">
                          <a:solidFill>
                            <a:srgbClr val="7EA2B4"/>
                          </a:solidFill>
                          <a:effectLst/>
                          <a:latin typeface="Consolas" panose="020B0609020204030204" pitchFamily="49" charset="0"/>
                        </a:rPr>
                        <a:t>, </a:t>
                      </a:r>
                      <a:r>
                        <a:rPr lang="en-US" sz="1800" b="0" i="0" u="none" strike="noStrike">
                          <a:solidFill>
                            <a:srgbClr val="568C3B"/>
                          </a:solidFill>
                          <a:effectLst/>
                          <a:latin typeface="Consolas" panose="020B0609020204030204" pitchFamily="49" charset="0"/>
                        </a:rPr>
                        <a:t>''</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outfile.write(</a:t>
                      </a:r>
                      <a:r>
                        <a:rPr lang="en-US" sz="1800" b="0" i="0" u="none" strike="noStrike">
                          <a:solidFill>
                            <a:srgbClr val="568C3B"/>
                          </a:solidFill>
                          <a:effectLst/>
                          <a:latin typeface="Consolas" panose="020B0609020204030204" pitchFamily="49" charset="0"/>
                        </a:rPr>
                        <a:t>'%\t%s\t%s\n'</a:t>
                      </a:r>
                      <a:r>
                        <a:rPr lang="en-US" sz="1800" b="0" i="0" u="none" strike="noStrike">
                          <a:solidFill>
                            <a:srgbClr val="7EA2B4"/>
                          </a:solidFill>
                          <a:effectLst/>
                          <a:latin typeface="Consolas" panose="020B0609020204030204" pitchFamily="49" charset="0"/>
                        </a:rPr>
                        <a:t> % (label, filename, text))</a:t>
                      </a:r>
                      <a:endParaRPr lang="en-US" sz="3200">
                        <a:effectLst/>
                      </a:endParaRPr>
                    </a:p>
                  </a:txBody>
                  <a:tcPr marL="63500" marR="63500" marT="63500" marB="63500"/>
                </a:tc>
                <a:extLst>
                  <a:ext uri="{0D108BD9-81ED-4DB2-BD59-A6C34878D82A}">
                    <a16:rowId xmlns:a16="http://schemas.microsoft.com/office/drawing/2014/main" val="2308241931"/>
                  </a:ext>
                </a:extLst>
              </a:tr>
            </a:tbl>
          </a:graphicData>
        </a:graphic>
      </p:graphicFrame>
      <p:sp>
        <p:nvSpPr>
          <p:cNvPr id="3" name="Slide Number Placeholder 2">
            <a:extLst>
              <a:ext uri="{FF2B5EF4-FFF2-40B4-BE49-F238E27FC236}">
                <a16:creationId xmlns:a16="http://schemas.microsoft.com/office/drawing/2014/main" id="{A4AFD9A2-0E50-73F8-6A59-1A2AAB36C54E}"/>
              </a:ext>
            </a:extLst>
          </p:cNvPr>
          <p:cNvSpPr>
            <a:spLocks noGrp="1"/>
          </p:cNvSpPr>
          <p:nvPr>
            <p:ph type="sldNum" sz="quarter" idx="12"/>
          </p:nvPr>
        </p:nvSpPr>
        <p:spPr/>
        <p:txBody>
          <a:bodyPr/>
          <a:lstStyle/>
          <a:p>
            <a:fld id="{7B63E05E-8EF2-41ED-A5FC-DF0DCDDA556C}" type="slidenum">
              <a:rPr lang="en-US" smtClean="0"/>
              <a:t>21</a:t>
            </a:fld>
            <a:endParaRPr lang="en-US"/>
          </a:p>
        </p:txBody>
      </p:sp>
    </p:spTree>
    <p:extLst>
      <p:ext uri="{BB962C8B-B14F-4D97-AF65-F5344CB8AC3E}">
        <p14:creationId xmlns:p14="http://schemas.microsoft.com/office/powerpoint/2010/main" val="1963552921"/>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3"/>
            </a:pPr>
            <a:r>
              <a:rPr lang="vi-VN" sz="5400" b="1">
                <a:solidFill>
                  <a:schemeClr val="tx2">
                    <a:lumMod val="90000"/>
                    <a:lumOff val="10000"/>
                  </a:schemeClr>
                </a:solidFill>
                <a:effectLst>
                  <a:outerShdw blurRad="50800" dist="38100" dir="2700000" algn="tl" rotWithShape="0">
                    <a:prstClr val="black">
                      <a:alpha val="40000"/>
                    </a:prstClr>
                  </a:outerShdw>
                </a:effectLst>
              </a:rPr>
              <a:t>PHƯƠNG PHÁP THỰC HIỆN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2DF11B4-9AA3-5394-6637-47668C743322}"/>
              </a:ext>
            </a:extLst>
          </p:cNvPr>
          <p:cNvSpPr txBox="1"/>
          <p:nvPr/>
        </p:nvSpPr>
        <p:spPr>
          <a:xfrm>
            <a:off x="838199" y="1562267"/>
            <a:ext cx="4235451"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Danh sách stopword</a:t>
            </a:r>
          </a:p>
        </p:txBody>
      </p:sp>
      <p:graphicFrame>
        <p:nvGraphicFramePr>
          <p:cNvPr id="11" name="Table 10">
            <a:extLst>
              <a:ext uri="{FF2B5EF4-FFF2-40B4-BE49-F238E27FC236}">
                <a16:creationId xmlns:a16="http://schemas.microsoft.com/office/drawing/2014/main" id="{30E85751-75B9-0846-EF7D-C8F03CB4E656}"/>
              </a:ext>
            </a:extLst>
          </p:cNvPr>
          <p:cNvGraphicFramePr>
            <a:graphicFrameLocks noGrp="1"/>
          </p:cNvGraphicFramePr>
          <p:nvPr>
            <p:extLst>
              <p:ext uri="{D42A27DB-BD31-4B8C-83A1-F6EECF244321}">
                <p14:modId xmlns:p14="http://schemas.microsoft.com/office/powerpoint/2010/main" val="310130577"/>
              </p:ext>
            </p:extLst>
          </p:nvPr>
        </p:nvGraphicFramePr>
        <p:xfrm>
          <a:off x="926208" y="2113638"/>
          <a:ext cx="10427592" cy="1008253"/>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1008253">
                <a:tc>
                  <a:txBody>
                    <a:bodyPr/>
                    <a:lstStyle/>
                    <a:p>
                      <a:pPr rtl="0" fontAlgn="t">
                        <a:spcBef>
                          <a:spcPts val="0"/>
                        </a:spcBef>
                        <a:spcAft>
                          <a:spcPts val="0"/>
                        </a:spcAft>
                      </a:pPr>
                      <a:r>
                        <a:rPr lang="en-US" sz="1800" b="0" i="0" u="none" strike="noStrike">
                          <a:solidFill>
                            <a:srgbClr val="7EA2B4"/>
                          </a:solidFill>
                          <a:effectLst/>
                          <a:latin typeface="Consolas" panose="020B0609020204030204" pitchFamily="49" charset="0"/>
                        </a:rPr>
                        <a:t>stop_words = set(stopwords.words(</a:t>
                      </a:r>
                      <a:r>
                        <a:rPr lang="en-US" sz="1800" b="0" i="0" u="none" strike="noStrike">
                          <a:solidFill>
                            <a:srgbClr val="568C3B"/>
                          </a:solidFill>
                          <a:effectLst/>
                          <a:latin typeface="Consolas" panose="020B0609020204030204" pitchFamily="49" charset="0"/>
                        </a:rPr>
                        <a:t>'english'</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stop_words.add(</a:t>
                      </a:r>
                      <a:r>
                        <a:rPr lang="en-US" sz="1800" b="0" i="0" u="none" strike="noStrike">
                          <a:solidFill>
                            <a:srgbClr val="568C3B"/>
                          </a:solidFill>
                          <a:effectLst/>
                          <a:latin typeface="Consolas" panose="020B0609020204030204" pitchFamily="49" charset="0"/>
                        </a:rPr>
                        <a:t>'said'</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stop_words.add(</a:t>
                      </a:r>
                      <a:r>
                        <a:rPr lang="en-US" sz="1800" b="0" i="0" u="none" strike="noStrike">
                          <a:solidFill>
                            <a:srgbClr val="568C3B"/>
                          </a:solidFill>
                          <a:effectLst/>
                          <a:latin typeface="Consolas" panose="020B0609020204030204" pitchFamily="49" charset="0"/>
                        </a:rPr>
                        <a:t>'mr'</a:t>
                      </a:r>
                      <a:r>
                        <a:rPr lang="en-US" sz="1800" b="0" i="0" u="none" strike="noStrike">
                          <a:solidFill>
                            <a:srgbClr val="7EA2B4"/>
                          </a:solidFill>
                          <a:effectLst/>
                          <a:latin typeface="Consolas" panose="020B0609020204030204" pitchFamily="49" charset="0"/>
                        </a:rPr>
                        <a:t>)</a:t>
                      </a:r>
                      <a:endParaRPr lang="en-US" sz="3600">
                        <a:effectLst/>
                      </a:endParaRPr>
                    </a:p>
                  </a:txBody>
                  <a:tcPr marL="63500" marR="63500" marT="63500" marB="63500"/>
                </a:tc>
                <a:extLst>
                  <a:ext uri="{0D108BD9-81ED-4DB2-BD59-A6C34878D82A}">
                    <a16:rowId xmlns:a16="http://schemas.microsoft.com/office/drawing/2014/main" val="2308241931"/>
                  </a:ext>
                </a:extLst>
              </a:tr>
            </a:tbl>
          </a:graphicData>
        </a:graphic>
      </p:graphicFrame>
      <p:graphicFrame>
        <p:nvGraphicFramePr>
          <p:cNvPr id="3" name="Table 2">
            <a:extLst>
              <a:ext uri="{FF2B5EF4-FFF2-40B4-BE49-F238E27FC236}">
                <a16:creationId xmlns:a16="http://schemas.microsoft.com/office/drawing/2014/main" id="{547963A7-3A65-EB50-FE81-859D548C094C}"/>
              </a:ext>
            </a:extLst>
          </p:cNvPr>
          <p:cNvGraphicFramePr>
            <a:graphicFrameLocks noGrp="1"/>
          </p:cNvGraphicFramePr>
          <p:nvPr>
            <p:extLst>
              <p:ext uri="{D42A27DB-BD31-4B8C-83A1-F6EECF244321}">
                <p14:modId xmlns:p14="http://schemas.microsoft.com/office/powerpoint/2010/main" val="4108249730"/>
              </p:ext>
            </p:extLst>
          </p:nvPr>
        </p:nvGraphicFramePr>
        <p:xfrm>
          <a:off x="882204" y="4171315"/>
          <a:ext cx="10427592" cy="2321560"/>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1008253">
                <a:tc>
                  <a:txBody>
                    <a:bodyPr/>
                    <a:lstStyle/>
                    <a:p>
                      <a:pPr rtl="0" fontAlgn="t">
                        <a:spcBef>
                          <a:spcPts val="0"/>
                        </a:spcBef>
                        <a:spcAft>
                          <a:spcPts val="0"/>
                        </a:spcAft>
                      </a:pPr>
                      <a:r>
                        <a:rPr lang="en-US" sz="1800" b="0" i="0" u="none" strike="noStrike">
                          <a:solidFill>
                            <a:srgbClr val="6B6BB8"/>
                          </a:solidFill>
                          <a:effectLst/>
                          <a:latin typeface="Consolas" panose="020B0609020204030204" pitchFamily="49" charset="0"/>
                        </a:rPr>
                        <a:t>def</a:t>
                      </a:r>
                      <a:r>
                        <a:rPr lang="en-US" sz="1800" b="0" i="0" u="none" strike="noStrike">
                          <a:solidFill>
                            <a:srgbClr val="7EA2B4"/>
                          </a:solidFill>
                          <a:effectLst/>
                          <a:latin typeface="Consolas" panose="020B0609020204030204" pitchFamily="49" charset="0"/>
                        </a:rPr>
                        <a:t> </a:t>
                      </a:r>
                      <a:r>
                        <a:rPr lang="en-US" sz="1800" b="0" i="0" u="none" strike="noStrike">
                          <a:solidFill>
                            <a:srgbClr val="257FAD"/>
                          </a:solidFill>
                          <a:effectLst/>
                          <a:latin typeface="Consolas" panose="020B0609020204030204" pitchFamily="49" charset="0"/>
                        </a:rPr>
                        <a:t>setup_docs</a:t>
                      </a:r>
                      <a:r>
                        <a:rPr lang="en-US" sz="1800" b="0" i="0" u="none" strike="noStrike">
                          <a:solidFill>
                            <a:srgbClr val="935C25"/>
                          </a:solidFill>
                          <a:effectLst/>
                          <a:latin typeface="Consolas" panose="020B0609020204030204" pitchFamily="49" charset="0"/>
                        </a:rPr>
                        <a:t>()</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docs = []</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with</a:t>
                      </a:r>
                      <a:r>
                        <a:rPr lang="en-US" sz="1800" b="0" i="0" u="none" strike="noStrike">
                          <a:solidFill>
                            <a:srgbClr val="7EA2B4"/>
                          </a:solidFill>
                          <a:effectLst/>
                          <a:latin typeface="Consolas" panose="020B0609020204030204" pitchFamily="49" charset="0"/>
                        </a:rPr>
                        <a:t> open(</a:t>
                      </a:r>
                      <a:r>
                        <a:rPr lang="en-US" sz="1800" b="0" i="0" u="none" strike="noStrike">
                          <a:solidFill>
                            <a:srgbClr val="568C3B"/>
                          </a:solidFill>
                          <a:effectLst/>
                          <a:latin typeface="Consolas" panose="020B0609020204030204" pitchFamily="49" charset="0"/>
                        </a:rPr>
                        <a:t>'data.txt'</a:t>
                      </a:r>
                      <a:r>
                        <a:rPr lang="en-US" sz="1800" b="0" i="0" u="none" strike="noStrike">
                          <a:solidFill>
                            <a:srgbClr val="7EA2B4"/>
                          </a:solidFill>
                          <a:effectLst/>
                          <a:latin typeface="Consolas" panose="020B0609020204030204" pitchFamily="49" charset="0"/>
                        </a:rPr>
                        <a:t>, </a:t>
                      </a:r>
                      <a:r>
                        <a:rPr lang="en-US" sz="1800" b="0" i="0" u="none" strike="noStrike">
                          <a:solidFill>
                            <a:srgbClr val="568C3B"/>
                          </a:solidFill>
                          <a:effectLst/>
                          <a:latin typeface="Consolas" panose="020B0609020204030204" pitchFamily="49" charset="0"/>
                        </a:rPr>
                        <a:t>'r'</a:t>
                      </a:r>
                      <a:r>
                        <a:rPr lang="en-US" sz="1800" b="0" i="0" u="none" strike="noStrike">
                          <a:solidFill>
                            <a:srgbClr val="7EA2B4"/>
                          </a:solidFill>
                          <a:effectLst/>
                          <a:latin typeface="Consolas" panose="020B0609020204030204" pitchFamily="49" charset="0"/>
                        </a:rPr>
                        <a:t>, encoding=</a:t>
                      </a:r>
                      <a:r>
                        <a:rPr lang="en-US" sz="1800" b="0" i="0" u="none" strike="noStrike">
                          <a:solidFill>
                            <a:srgbClr val="568C3B"/>
                          </a:solidFill>
                          <a:effectLst/>
                          <a:latin typeface="Consolas" panose="020B0609020204030204" pitchFamily="49" charset="0"/>
                        </a:rPr>
                        <a:t>'utf8'</a:t>
                      </a: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as</a:t>
                      </a:r>
                      <a:r>
                        <a:rPr lang="en-US" sz="1800" b="0" i="0" u="none" strike="noStrike">
                          <a:solidFill>
                            <a:srgbClr val="7EA2B4"/>
                          </a:solidFill>
                          <a:effectLst/>
                          <a:latin typeface="Consolas" panose="020B0609020204030204" pitchFamily="49" charset="0"/>
                        </a:rPr>
                        <a:t> datafile:</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for</a:t>
                      </a:r>
                      <a:r>
                        <a:rPr lang="en-US" sz="1800" b="0" i="0" u="none" strike="noStrike">
                          <a:solidFill>
                            <a:srgbClr val="7EA2B4"/>
                          </a:solidFill>
                          <a:effectLst/>
                          <a:latin typeface="Consolas" panose="020B0609020204030204" pitchFamily="49" charset="0"/>
                        </a:rPr>
                        <a:t> row </a:t>
                      </a:r>
                      <a:r>
                        <a:rPr lang="en-US" sz="1800" b="0" i="0" u="none" strike="noStrike">
                          <a:solidFill>
                            <a:srgbClr val="6B6BB8"/>
                          </a:solidFill>
                          <a:effectLst/>
                          <a:latin typeface="Consolas" panose="020B0609020204030204" pitchFamily="49" charset="0"/>
                        </a:rPr>
                        <a:t>in</a:t>
                      </a:r>
                      <a:r>
                        <a:rPr lang="en-US" sz="1800" b="0" i="0" u="none" strike="noStrike">
                          <a:solidFill>
                            <a:srgbClr val="7EA2B4"/>
                          </a:solidFill>
                          <a:effectLst/>
                          <a:latin typeface="Consolas" panose="020B0609020204030204" pitchFamily="49" charset="0"/>
                        </a:rPr>
                        <a:t> datafile:</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parts = row.split(</a:t>
                      </a:r>
                      <a:r>
                        <a:rPr lang="en-US" sz="1800" b="0" i="0" u="none" strike="noStrike">
                          <a:solidFill>
                            <a:srgbClr val="568C3B"/>
                          </a:solidFill>
                          <a:effectLst/>
                          <a:latin typeface="Consolas" panose="020B0609020204030204" pitchFamily="49" charset="0"/>
                        </a:rPr>
                        <a:t>'\t'</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doc = ( parts[</a:t>
                      </a:r>
                      <a:r>
                        <a:rPr lang="en-US" sz="1800" b="0" i="0" u="none" strike="noStrike">
                          <a:solidFill>
                            <a:srgbClr val="935C25"/>
                          </a:solidFill>
                          <a:effectLst/>
                          <a:latin typeface="Consolas" panose="020B0609020204030204" pitchFamily="49" charset="0"/>
                        </a:rPr>
                        <a:t>0</a:t>
                      </a:r>
                      <a:r>
                        <a:rPr lang="en-US" sz="1800" b="0" i="0" u="none" strike="noStrike">
                          <a:solidFill>
                            <a:srgbClr val="7EA2B4"/>
                          </a:solidFill>
                          <a:effectLst/>
                          <a:latin typeface="Consolas" panose="020B0609020204030204" pitchFamily="49" charset="0"/>
                        </a:rPr>
                        <a:t>], parts[</a:t>
                      </a:r>
                      <a:r>
                        <a:rPr lang="en-US" sz="1800" b="0" i="0" u="none" strike="noStrike">
                          <a:solidFill>
                            <a:srgbClr val="935C25"/>
                          </a:solidFill>
                          <a:effectLst/>
                          <a:latin typeface="Consolas" panose="020B0609020204030204" pitchFamily="49" charset="0"/>
                        </a:rPr>
                        <a:t>2</a:t>
                      </a:r>
                      <a:r>
                        <a:rPr lang="en-US" sz="1800" b="0" i="0" u="none" strike="noStrike">
                          <a:solidFill>
                            <a:srgbClr val="7EA2B4"/>
                          </a:solidFill>
                          <a:effectLst/>
                          <a:latin typeface="Consolas" panose="020B0609020204030204" pitchFamily="49" charset="0"/>
                        </a:rPr>
                        <a:t>].strip() )</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docs.append(doc)</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return</a:t>
                      </a:r>
                      <a:r>
                        <a:rPr lang="en-US" sz="1800" b="0" i="0" u="none" strike="noStrike">
                          <a:solidFill>
                            <a:srgbClr val="7EA2B4"/>
                          </a:solidFill>
                          <a:effectLst/>
                          <a:latin typeface="Consolas" panose="020B0609020204030204" pitchFamily="49" charset="0"/>
                        </a:rPr>
                        <a:t> docs</a:t>
                      </a:r>
                      <a:endParaRPr lang="en-US" sz="3600">
                        <a:effectLst/>
                      </a:endParaRPr>
                    </a:p>
                  </a:txBody>
                  <a:tcPr marL="63500" marR="63500" marT="63500" marB="63500"/>
                </a:tc>
                <a:extLst>
                  <a:ext uri="{0D108BD9-81ED-4DB2-BD59-A6C34878D82A}">
                    <a16:rowId xmlns:a16="http://schemas.microsoft.com/office/drawing/2014/main" val="2308241931"/>
                  </a:ext>
                </a:extLst>
              </a:tr>
            </a:tbl>
          </a:graphicData>
        </a:graphic>
      </p:graphicFrame>
      <p:sp>
        <p:nvSpPr>
          <p:cNvPr id="7" name="TextBox 6">
            <a:extLst>
              <a:ext uri="{FF2B5EF4-FFF2-40B4-BE49-F238E27FC236}">
                <a16:creationId xmlns:a16="http://schemas.microsoft.com/office/drawing/2014/main" id="{635803B1-E56C-DF2E-411B-2048F92DA55A}"/>
              </a:ext>
            </a:extLst>
          </p:cNvPr>
          <p:cNvSpPr txBox="1"/>
          <p:nvPr/>
        </p:nvSpPr>
        <p:spPr>
          <a:xfrm>
            <a:off x="838200" y="3656541"/>
            <a:ext cx="4235451"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Đọc bộ dữ liệu</a:t>
            </a:r>
          </a:p>
        </p:txBody>
      </p:sp>
      <p:sp>
        <p:nvSpPr>
          <p:cNvPr id="8" name="Slide Number Placeholder 7">
            <a:extLst>
              <a:ext uri="{FF2B5EF4-FFF2-40B4-BE49-F238E27FC236}">
                <a16:creationId xmlns:a16="http://schemas.microsoft.com/office/drawing/2014/main" id="{176CD4F9-F655-04E1-499E-81FCFF6A4DAD}"/>
              </a:ext>
            </a:extLst>
          </p:cNvPr>
          <p:cNvSpPr>
            <a:spLocks noGrp="1"/>
          </p:cNvSpPr>
          <p:nvPr>
            <p:ph type="sldNum" sz="quarter" idx="12"/>
          </p:nvPr>
        </p:nvSpPr>
        <p:spPr/>
        <p:txBody>
          <a:bodyPr/>
          <a:lstStyle/>
          <a:p>
            <a:fld id="{7B63E05E-8EF2-41ED-A5FC-DF0DCDDA556C}" type="slidenum">
              <a:rPr lang="en-US" smtClean="0"/>
              <a:t>22</a:t>
            </a:fld>
            <a:endParaRPr lang="en-US"/>
          </a:p>
        </p:txBody>
      </p:sp>
    </p:spTree>
    <p:extLst>
      <p:ext uri="{BB962C8B-B14F-4D97-AF65-F5344CB8AC3E}">
        <p14:creationId xmlns:p14="http://schemas.microsoft.com/office/powerpoint/2010/main" val="1729397280"/>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3"/>
            </a:pPr>
            <a:r>
              <a:rPr lang="vi-VN" sz="5400" b="1">
                <a:solidFill>
                  <a:schemeClr val="tx2">
                    <a:lumMod val="90000"/>
                    <a:lumOff val="10000"/>
                  </a:schemeClr>
                </a:solidFill>
                <a:effectLst>
                  <a:outerShdw blurRad="50800" dist="38100" dir="2700000" algn="tl" rotWithShape="0">
                    <a:prstClr val="black">
                      <a:alpha val="40000"/>
                    </a:prstClr>
                  </a:outerShdw>
                </a:effectLst>
              </a:rPr>
              <a:t>PHƯƠNG PHÁP THỰC HIỆN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2DF11B4-9AA3-5394-6637-47668C743322}"/>
              </a:ext>
            </a:extLst>
          </p:cNvPr>
          <p:cNvSpPr txBox="1"/>
          <p:nvPr/>
        </p:nvSpPr>
        <p:spPr>
          <a:xfrm>
            <a:off x="838199" y="1562267"/>
            <a:ext cx="4235451"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Làm sạch văn bản</a:t>
            </a:r>
          </a:p>
        </p:txBody>
      </p:sp>
      <p:graphicFrame>
        <p:nvGraphicFramePr>
          <p:cNvPr id="8" name="Table 7">
            <a:extLst>
              <a:ext uri="{FF2B5EF4-FFF2-40B4-BE49-F238E27FC236}">
                <a16:creationId xmlns:a16="http://schemas.microsoft.com/office/drawing/2014/main" id="{033551B6-521F-815A-271F-7B42CBB7D099}"/>
              </a:ext>
            </a:extLst>
          </p:cNvPr>
          <p:cNvGraphicFramePr>
            <a:graphicFrameLocks noGrp="1"/>
          </p:cNvGraphicFramePr>
          <p:nvPr>
            <p:extLst>
              <p:ext uri="{D42A27DB-BD31-4B8C-83A1-F6EECF244321}">
                <p14:modId xmlns:p14="http://schemas.microsoft.com/office/powerpoint/2010/main" val="62562595"/>
              </p:ext>
            </p:extLst>
          </p:nvPr>
        </p:nvGraphicFramePr>
        <p:xfrm>
          <a:off x="838199" y="2407170"/>
          <a:ext cx="10427592" cy="2321560"/>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1008253">
                <a:tc>
                  <a:txBody>
                    <a:bodyPr/>
                    <a:lstStyle/>
                    <a:p>
                      <a:pPr rtl="0" fontAlgn="t">
                        <a:spcBef>
                          <a:spcPts val="0"/>
                        </a:spcBef>
                        <a:spcAft>
                          <a:spcPts val="0"/>
                        </a:spcAft>
                      </a:pPr>
                      <a:r>
                        <a:rPr lang="en-US" sz="1800" b="0" i="0" u="none" strike="noStrike">
                          <a:solidFill>
                            <a:srgbClr val="6B6BB8"/>
                          </a:solidFill>
                          <a:effectLst/>
                          <a:latin typeface="Consolas" panose="020B0609020204030204" pitchFamily="49" charset="0"/>
                        </a:rPr>
                        <a:t>def</a:t>
                      </a:r>
                      <a:r>
                        <a:rPr lang="en-US" sz="1800" b="0" i="0" u="none" strike="noStrike">
                          <a:solidFill>
                            <a:srgbClr val="7EA2B4"/>
                          </a:solidFill>
                          <a:effectLst/>
                          <a:latin typeface="Consolas" panose="020B0609020204030204" pitchFamily="49" charset="0"/>
                        </a:rPr>
                        <a:t> </a:t>
                      </a:r>
                      <a:r>
                        <a:rPr lang="en-US" sz="1800" b="0" i="0" u="none" strike="noStrike">
                          <a:solidFill>
                            <a:srgbClr val="257FAD"/>
                          </a:solidFill>
                          <a:effectLst/>
                          <a:latin typeface="Consolas" panose="020B0609020204030204" pitchFamily="49" charset="0"/>
                        </a:rPr>
                        <a:t>clean_text</a:t>
                      </a:r>
                      <a:r>
                        <a:rPr lang="en-US" sz="1800" b="0" i="0" u="none" strike="noStrike">
                          <a:solidFill>
                            <a:srgbClr val="935C25"/>
                          </a:solidFill>
                          <a:effectLst/>
                          <a:latin typeface="Consolas" panose="020B0609020204030204" pitchFamily="49" charset="0"/>
                        </a:rPr>
                        <a:t>(text)</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text = text.translate(str.maketrans(</a:t>
                      </a:r>
                      <a:r>
                        <a:rPr lang="en-US" sz="1800" b="0" i="0" u="none" strike="noStrike">
                          <a:solidFill>
                            <a:srgbClr val="568C3B"/>
                          </a:solidFill>
                          <a:effectLst/>
                          <a:latin typeface="Consolas" panose="020B0609020204030204" pitchFamily="49" charset="0"/>
                        </a:rPr>
                        <a:t>''</a:t>
                      </a:r>
                      <a:r>
                        <a:rPr lang="en-US" sz="1800" b="0" i="0" u="none" strike="noStrike">
                          <a:solidFill>
                            <a:srgbClr val="7EA2B4"/>
                          </a:solidFill>
                          <a:effectLst/>
                          <a:latin typeface="Consolas" panose="020B0609020204030204" pitchFamily="49" charset="0"/>
                        </a:rPr>
                        <a:t>, </a:t>
                      </a:r>
                      <a:r>
                        <a:rPr lang="en-US" sz="1800" b="0" i="0" u="none" strike="noStrike">
                          <a:solidFill>
                            <a:srgbClr val="568C3B"/>
                          </a:solidFill>
                          <a:effectLst/>
                          <a:latin typeface="Consolas" panose="020B0609020204030204" pitchFamily="49" charset="0"/>
                        </a:rPr>
                        <a:t>''</a:t>
                      </a:r>
                      <a:r>
                        <a:rPr lang="en-US" sz="1800" b="0" i="0" u="none" strike="noStrike">
                          <a:solidFill>
                            <a:srgbClr val="7EA2B4"/>
                          </a:solidFill>
                          <a:effectLst/>
                          <a:latin typeface="Consolas" panose="020B0609020204030204" pitchFamily="49" charset="0"/>
                        </a:rPr>
                        <a:t>, string.punctuation))</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text = text.lower()</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return</a:t>
                      </a:r>
                      <a:r>
                        <a:rPr lang="en-US" sz="1800" b="0" i="0" u="none" strike="noStrike">
                          <a:solidFill>
                            <a:srgbClr val="7EA2B4"/>
                          </a:solidFill>
                          <a:effectLst/>
                          <a:latin typeface="Consolas" panose="020B0609020204030204" pitchFamily="49" charset="0"/>
                        </a:rPr>
                        <a:t> text</a:t>
                      </a:r>
                      <a:br>
                        <a:rPr lang="en-US" sz="1800" b="0" i="0" u="none" strike="noStrike">
                          <a:solidFill>
                            <a:srgbClr val="7EA2B4"/>
                          </a:solidFill>
                          <a:effectLst/>
                          <a:latin typeface="Consolas" panose="020B0609020204030204" pitchFamily="49" charset="0"/>
                        </a:rPr>
                      </a:br>
                      <a:r>
                        <a:rPr lang="en-US" sz="1800" b="0" i="0" u="none" strike="noStrike">
                          <a:solidFill>
                            <a:srgbClr val="6B6BB8"/>
                          </a:solidFill>
                          <a:effectLst/>
                          <a:latin typeface="Consolas" panose="020B0609020204030204" pitchFamily="49" charset="0"/>
                        </a:rPr>
                        <a:t>def</a:t>
                      </a:r>
                      <a:r>
                        <a:rPr lang="en-US" sz="1800" b="0" i="0" u="none" strike="noStrike">
                          <a:solidFill>
                            <a:srgbClr val="7EA2B4"/>
                          </a:solidFill>
                          <a:effectLst/>
                          <a:latin typeface="Consolas" panose="020B0609020204030204" pitchFamily="49" charset="0"/>
                        </a:rPr>
                        <a:t> </a:t>
                      </a:r>
                      <a:r>
                        <a:rPr lang="en-US" sz="1800" b="0" i="0" u="none" strike="noStrike">
                          <a:solidFill>
                            <a:srgbClr val="257FAD"/>
                          </a:solidFill>
                          <a:effectLst/>
                          <a:latin typeface="Consolas" panose="020B0609020204030204" pitchFamily="49" charset="0"/>
                        </a:rPr>
                        <a:t>get_tokens</a:t>
                      </a:r>
                      <a:r>
                        <a:rPr lang="en-US" sz="1800" b="0" i="0" u="none" strike="noStrike">
                          <a:solidFill>
                            <a:srgbClr val="935C25"/>
                          </a:solidFill>
                          <a:effectLst/>
                          <a:latin typeface="Consolas" panose="020B0609020204030204" pitchFamily="49" charset="0"/>
                        </a:rPr>
                        <a:t>(text)</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tokens = word_tokenize(text)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tokens = [t </a:t>
                      </a:r>
                      <a:r>
                        <a:rPr lang="en-US" sz="1800" b="0" i="0" u="none" strike="noStrike">
                          <a:solidFill>
                            <a:srgbClr val="6B6BB8"/>
                          </a:solidFill>
                          <a:effectLst/>
                          <a:latin typeface="Consolas" panose="020B0609020204030204" pitchFamily="49" charset="0"/>
                        </a:rPr>
                        <a:t>for</a:t>
                      </a:r>
                      <a:r>
                        <a:rPr lang="en-US" sz="1800" b="0" i="0" u="none" strike="noStrike">
                          <a:solidFill>
                            <a:srgbClr val="7EA2B4"/>
                          </a:solidFill>
                          <a:effectLst/>
                          <a:latin typeface="Consolas" panose="020B0609020204030204" pitchFamily="49" charset="0"/>
                        </a:rPr>
                        <a:t> t </a:t>
                      </a:r>
                      <a:r>
                        <a:rPr lang="en-US" sz="1800" b="0" i="0" u="none" strike="noStrike">
                          <a:solidFill>
                            <a:srgbClr val="6B6BB8"/>
                          </a:solidFill>
                          <a:effectLst/>
                          <a:latin typeface="Consolas" panose="020B0609020204030204" pitchFamily="49" charset="0"/>
                        </a:rPr>
                        <a:t>in</a:t>
                      </a:r>
                      <a:r>
                        <a:rPr lang="en-US" sz="1800" b="0" i="0" u="none" strike="noStrike">
                          <a:solidFill>
                            <a:srgbClr val="7EA2B4"/>
                          </a:solidFill>
                          <a:effectLst/>
                          <a:latin typeface="Consolas" panose="020B0609020204030204" pitchFamily="49" charset="0"/>
                        </a:rPr>
                        <a:t> tokens </a:t>
                      </a:r>
                      <a:r>
                        <a:rPr lang="en-US" sz="1800" b="0" i="0" u="none" strike="noStrike">
                          <a:solidFill>
                            <a:srgbClr val="6B6BB8"/>
                          </a:solidFill>
                          <a:effectLst/>
                          <a:latin typeface="Consolas" panose="020B0609020204030204" pitchFamily="49" charset="0"/>
                        </a:rPr>
                        <a:t>if</a:t>
                      </a: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not</a:t>
                      </a:r>
                      <a:r>
                        <a:rPr lang="en-US" sz="1800" b="0" i="0" u="none" strike="noStrike">
                          <a:solidFill>
                            <a:srgbClr val="7EA2B4"/>
                          </a:solidFill>
                          <a:effectLst/>
                          <a:latin typeface="Consolas" panose="020B0609020204030204" pitchFamily="49" charset="0"/>
                        </a:rPr>
                        <a:t> t </a:t>
                      </a:r>
                      <a:r>
                        <a:rPr lang="en-US" sz="1800" b="0" i="0" u="none" strike="noStrike">
                          <a:solidFill>
                            <a:srgbClr val="6B6BB8"/>
                          </a:solidFill>
                          <a:effectLst/>
                          <a:latin typeface="Consolas" panose="020B0609020204030204" pitchFamily="49" charset="0"/>
                        </a:rPr>
                        <a:t>in</a:t>
                      </a:r>
                      <a:r>
                        <a:rPr lang="en-US" sz="1800" b="0" i="0" u="none" strike="noStrike">
                          <a:solidFill>
                            <a:srgbClr val="7EA2B4"/>
                          </a:solidFill>
                          <a:effectLst/>
                          <a:latin typeface="Consolas" panose="020B0609020204030204" pitchFamily="49" charset="0"/>
                        </a:rPr>
                        <a:t> stop_words]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return</a:t>
                      </a:r>
                      <a:r>
                        <a:rPr lang="en-US" sz="1800" b="0" i="0" u="none" strike="noStrike">
                          <a:solidFill>
                            <a:srgbClr val="7EA2B4"/>
                          </a:solidFill>
                          <a:effectLst/>
                          <a:latin typeface="Consolas" panose="020B0609020204030204" pitchFamily="49" charset="0"/>
                        </a:rPr>
                        <a:t> tokens</a:t>
                      </a:r>
                      <a:endParaRPr lang="en-US" sz="3600">
                        <a:effectLst/>
                      </a:endParaRPr>
                    </a:p>
                  </a:txBody>
                  <a:tcPr marL="63500" marR="63500" marT="63500" marB="63500"/>
                </a:tc>
                <a:extLst>
                  <a:ext uri="{0D108BD9-81ED-4DB2-BD59-A6C34878D82A}">
                    <a16:rowId xmlns:a16="http://schemas.microsoft.com/office/drawing/2014/main" val="2308241931"/>
                  </a:ext>
                </a:extLst>
              </a:tr>
            </a:tbl>
          </a:graphicData>
        </a:graphic>
      </p:graphicFrame>
      <p:sp>
        <p:nvSpPr>
          <p:cNvPr id="3" name="Slide Number Placeholder 2">
            <a:extLst>
              <a:ext uri="{FF2B5EF4-FFF2-40B4-BE49-F238E27FC236}">
                <a16:creationId xmlns:a16="http://schemas.microsoft.com/office/drawing/2014/main" id="{BF8C6DE8-4EAA-BD51-2DAC-9E994A6242BD}"/>
              </a:ext>
            </a:extLst>
          </p:cNvPr>
          <p:cNvSpPr>
            <a:spLocks noGrp="1"/>
          </p:cNvSpPr>
          <p:nvPr>
            <p:ph type="sldNum" sz="quarter" idx="12"/>
          </p:nvPr>
        </p:nvSpPr>
        <p:spPr/>
        <p:txBody>
          <a:bodyPr/>
          <a:lstStyle/>
          <a:p>
            <a:fld id="{7B63E05E-8EF2-41ED-A5FC-DF0DCDDA556C}" type="slidenum">
              <a:rPr lang="en-US" smtClean="0"/>
              <a:t>23</a:t>
            </a:fld>
            <a:endParaRPr lang="en-US"/>
          </a:p>
        </p:txBody>
      </p:sp>
    </p:spTree>
    <p:extLst>
      <p:ext uri="{BB962C8B-B14F-4D97-AF65-F5344CB8AC3E}">
        <p14:creationId xmlns:p14="http://schemas.microsoft.com/office/powerpoint/2010/main" val="2088309210"/>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3"/>
            </a:pPr>
            <a:r>
              <a:rPr lang="vi-VN" sz="5400" b="1">
                <a:solidFill>
                  <a:schemeClr val="tx2">
                    <a:lumMod val="90000"/>
                    <a:lumOff val="10000"/>
                  </a:schemeClr>
                </a:solidFill>
                <a:effectLst>
                  <a:outerShdw blurRad="50800" dist="38100" dir="2700000" algn="tl" rotWithShape="0">
                    <a:prstClr val="black">
                      <a:alpha val="40000"/>
                    </a:prstClr>
                  </a:outerShdw>
                </a:effectLst>
              </a:rPr>
              <a:t>PHƯƠNG PHÁP THỰC HIỆN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2DF11B4-9AA3-5394-6637-47668C743322}"/>
              </a:ext>
            </a:extLst>
          </p:cNvPr>
          <p:cNvSpPr txBox="1"/>
          <p:nvPr/>
        </p:nvSpPr>
        <p:spPr>
          <a:xfrm>
            <a:off x="838199" y="1562267"/>
            <a:ext cx="6741392"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Tính tần suất xuất hiện của từ trong mỗi nhãn</a:t>
            </a:r>
          </a:p>
        </p:txBody>
      </p:sp>
      <p:graphicFrame>
        <p:nvGraphicFramePr>
          <p:cNvPr id="8" name="Table 7">
            <a:extLst>
              <a:ext uri="{FF2B5EF4-FFF2-40B4-BE49-F238E27FC236}">
                <a16:creationId xmlns:a16="http://schemas.microsoft.com/office/drawing/2014/main" id="{033551B6-521F-815A-271F-7B42CBB7D099}"/>
              </a:ext>
            </a:extLst>
          </p:cNvPr>
          <p:cNvGraphicFramePr>
            <a:graphicFrameLocks noGrp="1"/>
          </p:cNvGraphicFramePr>
          <p:nvPr>
            <p:extLst>
              <p:ext uri="{D42A27DB-BD31-4B8C-83A1-F6EECF244321}">
                <p14:modId xmlns:p14="http://schemas.microsoft.com/office/powerpoint/2010/main" val="637802628"/>
              </p:ext>
            </p:extLst>
          </p:nvPr>
        </p:nvGraphicFramePr>
        <p:xfrm>
          <a:off x="838199" y="2458041"/>
          <a:ext cx="10427592" cy="3418840"/>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1008253">
                <a:tc>
                  <a:txBody>
                    <a:bodyPr/>
                    <a:lstStyle/>
                    <a:p>
                      <a:pPr rtl="0" fontAlgn="t">
                        <a:spcBef>
                          <a:spcPts val="0"/>
                        </a:spcBef>
                        <a:spcAft>
                          <a:spcPts val="0"/>
                        </a:spcAft>
                      </a:pPr>
                      <a:r>
                        <a:rPr lang="en-US" sz="1800" b="0" i="0" u="none" strike="noStrike">
                          <a:solidFill>
                            <a:srgbClr val="6B6BB8"/>
                          </a:solidFill>
                          <a:effectLst/>
                          <a:latin typeface="Consolas" panose="020B0609020204030204" pitchFamily="49" charset="0"/>
                        </a:rPr>
                        <a:t>def</a:t>
                      </a:r>
                      <a:r>
                        <a:rPr lang="en-US" sz="1800" b="0" i="0" u="none" strike="noStrike">
                          <a:solidFill>
                            <a:srgbClr val="7EA2B4"/>
                          </a:solidFill>
                          <a:effectLst/>
                          <a:latin typeface="Consolas" panose="020B0609020204030204" pitchFamily="49" charset="0"/>
                        </a:rPr>
                        <a:t> </a:t>
                      </a:r>
                      <a:r>
                        <a:rPr lang="en-US" sz="1800" b="0" i="0" u="none" strike="noStrike">
                          <a:solidFill>
                            <a:srgbClr val="257FAD"/>
                          </a:solidFill>
                          <a:effectLst/>
                          <a:latin typeface="Consolas" panose="020B0609020204030204" pitchFamily="49" charset="0"/>
                        </a:rPr>
                        <a:t>print_frequency_dist</a:t>
                      </a:r>
                      <a:r>
                        <a:rPr lang="en-US" sz="1800" b="0" i="0" u="none" strike="noStrike">
                          <a:solidFill>
                            <a:srgbClr val="935C25"/>
                          </a:solidFill>
                          <a:effectLst/>
                          <a:latin typeface="Consolas" panose="020B0609020204030204" pitchFamily="49" charset="0"/>
                        </a:rPr>
                        <a:t>(docs)</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tokens = defaultdict(list)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for</a:t>
                      </a:r>
                      <a:r>
                        <a:rPr lang="en-US" sz="1800" b="0" i="0" u="none" strike="noStrike">
                          <a:solidFill>
                            <a:srgbClr val="7EA2B4"/>
                          </a:solidFill>
                          <a:effectLst/>
                          <a:latin typeface="Consolas" panose="020B0609020204030204" pitchFamily="49" charset="0"/>
                        </a:rPr>
                        <a:t> doc </a:t>
                      </a:r>
                      <a:r>
                        <a:rPr lang="en-US" sz="1800" b="0" i="0" u="none" strike="noStrike">
                          <a:solidFill>
                            <a:srgbClr val="6B6BB8"/>
                          </a:solidFill>
                          <a:effectLst/>
                          <a:latin typeface="Consolas" panose="020B0609020204030204" pitchFamily="49" charset="0"/>
                        </a:rPr>
                        <a:t>in</a:t>
                      </a:r>
                      <a:r>
                        <a:rPr lang="en-US" sz="1800" b="0" i="0" u="none" strike="noStrike">
                          <a:solidFill>
                            <a:srgbClr val="7EA2B4"/>
                          </a:solidFill>
                          <a:effectLst/>
                          <a:latin typeface="Consolas" panose="020B0609020204030204" pitchFamily="49" charset="0"/>
                        </a:rPr>
                        <a:t> docs: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doc_label = doc[</a:t>
                      </a:r>
                      <a:r>
                        <a:rPr lang="en-US" sz="1800" b="0" i="0" u="none" strike="noStrike">
                          <a:solidFill>
                            <a:srgbClr val="935C25"/>
                          </a:solidFill>
                          <a:effectLst/>
                          <a:latin typeface="Consolas" panose="020B0609020204030204" pitchFamily="49" charset="0"/>
                        </a:rPr>
                        <a:t>0</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doc_text = clean_text(doc[</a:t>
                      </a:r>
                      <a:r>
                        <a:rPr lang="en-US" sz="1800" b="0" i="0" u="none" strike="noStrike">
                          <a:solidFill>
                            <a:srgbClr val="935C25"/>
                          </a:solidFill>
                          <a:effectLst/>
                          <a:latin typeface="Consolas" panose="020B0609020204030204" pitchFamily="49" charset="0"/>
                        </a:rPr>
                        <a:t>1</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7195A8"/>
                          </a:solidFill>
                          <a:effectLst/>
                          <a:latin typeface="Consolas" panose="020B0609020204030204" pitchFamily="49" charset="0"/>
                        </a:rPr>
                        <a:t>#doc_tokens = word_tokenize(doc_text)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doc_tokens =get_tokens(doc_text)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tokens[doc_label].extend(doc_tokens)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for</a:t>
                      </a:r>
                      <a:r>
                        <a:rPr lang="en-US" sz="1800" b="0" i="0" u="none" strike="noStrike">
                          <a:solidFill>
                            <a:srgbClr val="7EA2B4"/>
                          </a:solidFill>
                          <a:effectLst/>
                          <a:latin typeface="Consolas" panose="020B0609020204030204" pitchFamily="49" charset="0"/>
                        </a:rPr>
                        <a:t> category_label, category_tokens </a:t>
                      </a:r>
                      <a:r>
                        <a:rPr lang="en-US" sz="1800" b="0" i="0" u="none" strike="noStrike">
                          <a:solidFill>
                            <a:srgbClr val="6B6BB8"/>
                          </a:solidFill>
                          <a:effectLst/>
                          <a:latin typeface="Consolas" panose="020B0609020204030204" pitchFamily="49" charset="0"/>
                        </a:rPr>
                        <a:t>in</a:t>
                      </a:r>
                      <a:r>
                        <a:rPr lang="en-US" sz="1800" b="0" i="0" u="none" strike="noStrike">
                          <a:solidFill>
                            <a:srgbClr val="7EA2B4"/>
                          </a:solidFill>
                          <a:effectLst/>
                          <a:latin typeface="Consolas" panose="020B0609020204030204" pitchFamily="49" charset="0"/>
                        </a:rPr>
                        <a:t> tokens.items():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print(category_label)</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fd = FreqDist(category_tokens)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print(fd.most_common(</a:t>
                      </a:r>
                      <a:r>
                        <a:rPr lang="en-US" sz="1800" b="0" i="0" u="none" strike="noStrike">
                          <a:solidFill>
                            <a:srgbClr val="935C25"/>
                          </a:solidFill>
                          <a:effectLst/>
                          <a:latin typeface="Consolas" panose="020B0609020204030204" pitchFamily="49" charset="0"/>
                        </a:rPr>
                        <a:t>20</a:t>
                      </a:r>
                      <a:r>
                        <a:rPr lang="en-US" sz="1800" b="0" i="0" u="none" strike="noStrike">
                          <a:solidFill>
                            <a:srgbClr val="7EA2B4"/>
                          </a:solidFill>
                          <a:effectLst/>
                          <a:latin typeface="Consolas" panose="020B0609020204030204" pitchFamily="49" charset="0"/>
                        </a:rPr>
                        <a:t>))</a:t>
                      </a:r>
                      <a:endParaRPr lang="en-US" sz="3200">
                        <a:effectLst/>
                      </a:endParaRPr>
                    </a:p>
                  </a:txBody>
                  <a:tcPr marL="63500" marR="63500" marT="63500" marB="63500"/>
                </a:tc>
                <a:extLst>
                  <a:ext uri="{0D108BD9-81ED-4DB2-BD59-A6C34878D82A}">
                    <a16:rowId xmlns:a16="http://schemas.microsoft.com/office/drawing/2014/main" val="2308241931"/>
                  </a:ext>
                </a:extLst>
              </a:tr>
            </a:tbl>
          </a:graphicData>
        </a:graphic>
      </p:graphicFrame>
      <p:sp>
        <p:nvSpPr>
          <p:cNvPr id="3" name="Slide Number Placeholder 2">
            <a:extLst>
              <a:ext uri="{FF2B5EF4-FFF2-40B4-BE49-F238E27FC236}">
                <a16:creationId xmlns:a16="http://schemas.microsoft.com/office/drawing/2014/main" id="{A9CD8142-9AEB-A46E-2A59-ED987DB7F4AF}"/>
              </a:ext>
            </a:extLst>
          </p:cNvPr>
          <p:cNvSpPr>
            <a:spLocks noGrp="1"/>
          </p:cNvSpPr>
          <p:nvPr>
            <p:ph type="sldNum" sz="quarter" idx="12"/>
          </p:nvPr>
        </p:nvSpPr>
        <p:spPr/>
        <p:txBody>
          <a:bodyPr/>
          <a:lstStyle/>
          <a:p>
            <a:fld id="{7B63E05E-8EF2-41ED-A5FC-DF0DCDDA556C}" type="slidenum">
              <a:rPr lang="en-US" smtClean="0"/>
              <a:t>24</a:t>
            </a:fld>
            <a:endParaRPr lang="en-US"/>
          </a:p>
        </p:txBody>
      </p:sp>
    </p:spTree>
    <p:extLst>
      <p:ext uri="{BB962C8B-B14F-4D97-AF65-F5344CB8AC3E}">
        <p14:creationId xmlns:p14="http://schemas.microsoft.com/office/powerpoint/2010/main" val="1702165344"/>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3"/>
            </a:pPr>
            <a:r>
              <a:rPr lang="vi-VN" sz="5400" b="1">
                <a:solidFill>
                  <a:schemeClr val="tx2">
                    <a:lumMod val="90000"/>
                    <a:lumOff val="10000"/>
                  </a:schemeClr>
                </a:solidFill>
                <a:effectLst>
                  <a:outerShdw blurRad="50800" dist="38100" dir="2700000" algn="tl" rotWithShape="0">
                    <a:prstClr val="black">
                      <a:alpha val="40000"/>
                    </a:prstClr>
                  </a:outerShdw>
                </a:effectLst>
              </a:rPr>
              <a:t>PHƯƠNG PHÁP THỰC HIỆN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2DF11B4-9AA3-5394-6637-47668C743322}"/>
              </a:ext>
            </a:extLst>
          </p:cNvPr>
          <p:cNvSpPr txBox="1"/>
          <p:nvPr/>
        </p:nvSpPr>
        <p:spPr>
          <a:xfrm>
            <a:off x="838199" y="1562267"/>
            <a:ext cx="6741392"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Chia tập dữ liệu</a:t>
            </a:r>
          </a:p>
        </p:txBody>
      </p:sp>
      <p:graphicFrame>
        <p:nvGraphicFramePr>
          <p:cNvPr id="8" name="Table 7">
            <a:extLst>
              <a:ext uri="{FF2B5EF4-FFF2-40B4-BE49-F238E27FC236}">
                <a16:creationId xmlns:a16="http://schemas.microsoft.com/office/drawing/2014/main" id="{033551B6-521F-815A-271F-7B42CBB7D099}"/>
              </a:ext>
            </a:extLst>
          </p:cNvPr>
          <p:cNvGraphicFramePr>
            <a:graphicFrameLocks noGrp="1"/>
          </p:cNvGraphicFramePr>
          <p:nvPr>
            <p:extLst>
              <p:ext uri="{D42A27DB-BD31-4B8C-83A1-F6EECF244321}">
                <p14:modId xmlns:p14="http://schemas.microsoft.com/office/powerpoint/2010/main" val="760566482"/>
              </p:ext>
            </p:extLst>
          </p:nvPr>
        </p:nvGraphicFramePr>
        <p:xfrm>
          <a:off x="838199" y="2254841"/>
          <a:ext cx="10427592" cy="3967480"/>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1008253">
                <a:tc>
                  <a:txBody>
                    <a:bodyPr/>
                    <a:lstStyle/>
                    <a:p>
                      <a:pPr rtl="0" fontAlgn="t">
                        <a:spcBef>
                          <a:spcPts val="0"/>
                        </a:spcBef>
                        <a:spcAft>
                          <a:spcPts val="0"/>
                        </a:spcAft>
                      </a:pPr>
                      <a:r>
                        <a:rPr lang="en-US" sz="1800" b="0" i="0" u="none" strike="noStrike">
                          <a:solidFill>
                            <a:srgbClr val="6B6BB8"/>
                          </a:solidFill>
                          <a:effectLst/>
                          <a:latin typeface="Consolas" panose="020B0609020204030204" pitchFamily="49" charset="0"/>
                        </a:rPr>
                        <a:t>def</a:t>
                      </a:r>
                      <a:r>
                        <a:rPr lang="en-US" sz="1800" b="0" i="0" u="none" strike="noStrike">
                          <a:solidFill>
                            <a:srgbClr val="7EA2B4"/>
                          </a:solidFill>
                          <a:effectLst/>
                          <a:latin typeface="Consolas" panose="020B0609020204030204" pitchFamily="49" charset="0"/>
                        </a:rPr>
                        <a:t> </a:t>
                      </a:r>
                      <a:r>
                        <a:rPr lang="en-US" sz="1800" b="0" i="0" u="none" strike="noStrike">
                          <a:solidFill>
                            <a:srgbClr val="257FAD"/>
                          </a:solidFill>
                          <a:effectLst/>
                          <a:latin typeface="Consolas" panose="020B0609020204030204" pitchFamily="49" charset="0"/>
                        </a:rPr>
                        <a:t>get_splits</a:t>
                      </a:r>
                      <a:r>
                        <a:rPr lang="en-US" sz="1800" b="0" i="0" u="none" strike="noStrike">
                          <a:solidFill>
                            <a:srgbClr val="935C25"/>
                          </a:solidFill>
                          <a:effectLst/>
                          <a:latin typeface="Consolas" panose="020B0609020204030204" pitchFamily="49" charset="0"/>
                        </a:rPr>
                        <a:t>(docs)</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random.shuffle(docs)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X_train = []</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y_train = []</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X_test = []</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y_test = []</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pivot = int(</a:t>
                      </a:r>
                      <a:r>
                        <a:rPr lang="en-US" sz="1800" b="0" i="0" u="none" strike="noStrike">
                          <a:solidFill>
                            <a:srgbClr val="935C25"/>
                          </a:solidFill>
                          <a:effectLst/>
                          <a:latin typeface="Consolas" panose="020B0609020204030204" pitchFamily="49" charset="0"/>
                        </a:rPr>
                        <a:t>.80</a:t>
                      </a:r>
                      <a:r>
                        <a:rPr lang="en-US" sz="1800" b="0" i="0" u="none" strike="noStrike">
                          <a:solidFill>
                            <a:srgbClr val="7EA2B4"/>
                          </a:solidFill>
                          <a:effectLst/>
                          <a:latin typeface="Consolas" panose="020B0609020204030204" pitchFamily="49" charset="0"/>
                        </a:rPr>
                        <a:t> * len(docs))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for</a:t>
                      </a:r>
                      <a:r>
                        <a:rPr lang="en-US" sz="1800" b="0" i="0" u="none" strike="noStrike">
                          <a:solidFill>
                            <a:srgbClr val="7EA2B4"/>
                          </a:solidFill>
                          <a:effectLst/>
                          <a:latin typeface="Consolas" panose="020B0609020204030204" pitchFamily="49" charset="0"/>
                        </a:rPr>
                        <a:t> i </a:t>
                      </a:r>
                      <a:r>
                        <a:rPr lang="en-US" sz="1800" b="0" i="0" u="none" strike="noStrike">
                          <a:solidFill>
                            <a:srgbClr val="6B6BB8"/>
                          </a:solidFill>
                          <a:effectLst/>
                          <a:latin typeface="Consolas" panose="020B0609020204030204" pitchFamily="49" charset="0"/>
                        </a:rPr>
                        <a:t>in</a:t>
                      </a:r>
                      <a:r>
                        <a:rPr lang="en-US" sz="1800" b="0" i="0" u="none" strike="noStrike">
                          <a:solidFill>
                            <a:srgbClr val="7EA2B4"/>
                          </a:solidFill>
                          <a:effectLst/>
                          <a:latin typeface="Consolas" panose="020B0609020204030204" pitchFamily="49" charset="0"/>
                        </a:rPr>
                        <a:t> range(</a:t>
                      </a:r>
                      <a:r>
                        <a:rPr lang="en-US" sz="1800" b="0" i="0" u="none" strike="noStrike">
                          <a:solidFill>
                            <a:srgbClr val="935C25"/>
                          </a:solidFill>
                          <a:effectLst/>
                          <a:latin typeface="Consolas" panose="020B0609020204030204" pitchFamily="49" charset="0"/>
                        </a:rPr>
                        <a:t>0</a:t>
                      </a:r>
                      <a:r>
                        <a:rPr lang="en-US" sz="1800" b="0" i="0" u="none" strike="noStrike">
                          <a:solidFill>
                            <a:srgbClr val="7EA2B4"/>
                          </a:solidFill>
                          <a:effectLst/>
                          <a:latin typeface="Consolas" panose="020B0609020204030204" pitchFamily="49" charset="0"/>
                        </a:rPr>
                        <a:t>, pivot):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X_train.append(docs[i][</a:t>
                      </a:r>
                      <a:r>
                        <a:rPr lang="en-US" sz="1800" b="0" i="0" u="none" strike="noStrike">
                          <a:solidFill>
                            <a:srgbClr val="935C25"/>
                          </a:solidFill>
                          <a:effectLst/>
                          <a:latin typeface="Consolas" panose="020B0609020204030204" pitchFamily="49" charset="0"/>
                        </a:rPr>
                        <a:t>1</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y_train.append(docs[i][</a:t>
                      </a:r>
                      <a:r>
                        <a:rPr lang="en-US" sz="1800" b="0" i="0" u="none" strike="noStrike">
                          <a:solidFill>
                            <a:srgbClr val="935C25"/>
                          </a:solidFill>
                          <a:effectLst/>
                          <a:latin typeface="Consolas" panose="020B0609020204030204" pitchFamily="49" charset="0"/>
                        </a:rPr>
                        <a:t>0</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for</a:t>
                      </a:r>
                      <a:r>
                        <a:rPr lang="en-US" sz="1800" b="0" i="0" u="none" strike="noStrike">
                          <a:solidFill>
                            <a:srgbClr val="7EA2B4"/>
                          </a:solidFill>
                          <a:effectLst/>
                          <a:latin typeface="Consolas" panose="020B0609020204030204" pitchFamily="49" charset="0"/>
                        </a:rPr>
                        <a:t> i </a:t>
                      </a:r>
                      <a:r>
                        <a:rPr lang="en-US" sz="1800" b="0" i="0" u="none" strike="noStrike">
                          <a:solidFill>
                            <a:srgbClr val="6B6BB8"/>
                          </a:solidFill>
                          <a:effectLst/>
                          <a:latin typeface="Consolas" panose="020B0609020204030204" pitchFamily="49" charset="0"/>
                        </a:rPr>
                        <a:t>in</a:t>
                      </a:r>
                      <a:r>
                        <a:rPr lang="en-US" sz="1800" b="0" i="0" u="none" strike="noStrike">
                          <a:solidFill>
                            <a:srgbClr val="7EA2B4"/>
                          </a:solidFill>
                          <a:effectLst/>
                          <a:latin typeface="Consolas" panose="020B0609020204030204" pitchFamily="49" charset="0"/>
                        </a:rPr>
                        <a:t> range(pivot, len(docs)):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X_test.append(docs[i][</a:t>
                      </a:r>
                      <a:r>
                        <a:rPr lang="en-US" sz="1800" b="0" i="0" u="none" strike="noStrike">
                          <a:solidFill>
                            <a:srgbClr val="935C25"/>
                          </a:solidFill>
                          <a:effectLst/>
                          <a:latin typeface="Consolas" panose="020B0609020204030204" pitchFamily="49" charset="0"/>
                        </a:rPr>
                        <a:t>1</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y_test.append(docs[i][</a:t>
                      </a:r>
                      <a:r>
                        <a:rPr lang="en-US" sz="1800" b="0" i="0" u="none" strike="noStrike">
                          <a:solidFill>
                            <a:srgbClr val="935C25"/>
                          </a:solidFill>
                          <a:effectLst/>
                          <a:latin typeface="Consolas" panose="020B0609020204030204" pitchFamily="49" charset="0"/>
                        </a:rPr>
                        <a:t>0</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a:t>
                      </a:r>
                      <a:r>
                        <a:rPr lang="en-US" sz="1800" b="0" i="0" u="none" strike="noStrike">
                          <a:solidFill>
                            <a:srgbClr val="6B6BB8"/>
                          </a:solidFill>
                          <a:effectLst/>
                          <a:latin typeface="Consolas" panose="020B0609020204030204" pitchFamily="49" charset="0"/>
                        </a:rPr>
                        <a:t>return</a:t>
                      </a:r>
                      <a:r>
                        <a:rPr lang="en-US" sz="1800" b="0" i="0" u="none" strike="noStrike">
                          <a:solidFill>
                            <a:srgbClr val="7EA2B4"/>
                          </a:solidFill>
                          <a:effectLst/>
                          <a:latin typeface="Consolas" panose="020B0609020204030204" pitchFamily="49" charset="0"/>
                        </a:rPr>
                        <a:t> X_train, X_test, y_train, y_test</a:t>
                      </a:r>
                      <a:endParaRPr lang="en-US" sz="3600">
                        <a:effectLst/>
                      </a:endParaRPr>
                    </a:p>
                  </a:txBody>
                  <a:tcPr marL="63500" marR="63500" marT="63500" marB="63500"/>
                </a:tc>
                <a:extLst>
                  <a:ext uri="{0D108BD9-81ED-4DB2-BD59-A6C34878D82A}">
                    <a16:rowId xmlns:a16="http://schemas.microsoft.com/office/drawing/2014/main" val="2308241931"/>
                  </a:ext>
                </a:extLst>
              </a:tr>
            </a:tbl>
          </a:graphicData>
        </a:graphic>
      </p:graphicFrame>
      <p:sp>
        <p:nvSpPr>
          <p:cNvPr id="3" name="Slide Number Placeholder 2">
            <a:extLst>
              <a:ext uri="{FF2B5EF4-FFF2-40B4-BE49-F238E27FC236}">
                <a16:creationId xmlns:a16="http://schemas.microsoft.com/office/drawing/2014/main" id="{7A8DD709-E69C-FC68-F637-50F8841FF631}"/>
              </a:ext>
            </a:extLst>
          </p:cNvPr>
          <p:cNvSpPr>
            <a:spLocks noGrp="1"/>
          </p:cNvSpPr>
          <p:nvPr>
            <p:ph type="sldNum" sz="quarter" idx="12"/>
          </p:nvPr>
        </p:nvSpPr>
        <p:spPr/>
        <p:txBody>
          <a:bodyPr/>
          <a:lstStyle/>
          <a:p>
            <a:fld id="{7B63E05E-8EF2-41ED-A5FC-DF0DCDDA556C}" type="slidenum">
              <a:rPr lang="en-US" smtClean="0"/>
              <a:t>25</a:t>
            </a:fld>
            <a:endParaRPr lang="en-US"/>
          </a:p>
        </p:txBody>
      </p:sp>
    </p:spTree>
    <p:extLst>
      <p:ext uri="{BB962C8B-B14F-4D97-AF65-F5344CB8AC3E}">
        <p14:creationId xmlns:p14="http://schemas.microsoft.com/office/powerpoint/2010/main" val="1199181983"/>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3"/>
            </a:pPr>
            <a:r>
              <a:rPr lang="vi-VN" sz="5400" b="1">
                <a:solidFill>
                  <a:schemeClr val="tx2">
                    <a:lumMod val="90000"/>
                    <a:lumOff val="10000"/>
                  </a:schemeClr>
                </a:solidFill>
                <a:effectLst>
                  <a:outerShdw blurRad="50800" dist="38100" dir="2700000" algn="tl" rotWithShape="0">
                    <a:prstClr val="black">
                      <a:alpha val="40000"/>
                    </a:prstClr>
                  </a:outerShdw>
                </a:effectLst>
              </a:rPr>
              <a:t>PHƯƠNG PHÁP THỰC HIỆN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2DF11B4-9AA3-5394-6637-47668C743322}"/>
              </a:ext>
            </a:extLst>
          </p:cNvPr>
          <p:cNvSpPr txBox="1"/>
          <p:nvPr/>
        </p:nvSpPr>
        <p:spPr>
          <a:xfrm>
            <a:off x="838199" y="1562267"/>
            <a:ext cx="6741392"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Huấn luyện mô hình</a:t>
            </a:r>
          </a:p>
        </p:txBody>
      </p:sp>
      <p:graphicFrame>
        <p:nvGraphicFramePr>
          <p:cNvPr id="8" name="Table 7">
            <a:extLst>
              <a:ext uri="{FF2B5EF4-FFF2-40B4-BE49-F238E27FC236}">
                <a16:creationId xmlns:a16="http://schemas.microsoft.com/office/drawing/2014/main" id="{033551B6-521F-815A-271F-7B42CBB7D099}"/>
              </a:ext>
            </a:extLst>
          </p:cNvPr>
          <p:cNvGraphicFramePr>
            <a:graphicFrameLocks noGrp="1"/>
          </p:cNvGraphicFramePr>
          <p:nvPr>
            <p:extLst>
              <p:ext uri="{D42A27DB-BD31-4B8C-83A1-F6EECF244321}">
                <p14:modId xmlns:p14="http://schemas.microsoft.com/office/powerpoint/2010/main" val="1099266508"/>
              </p:ext>
            </p:extLst>
          </p:nvPr>
        </p:nvGraphicFramePr>
        <p:xfrm>
          <a:off x="838199" y="2227132"/>
          <a:ext cx="10427592" cy="3967480"/>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1008253">
                <a:tc>
                  <a:txBody>
                    <a:bodyPr/>
                    <a:lstStyle/>
                    <a:p>
                      <a:pPr rtl="0" fontAlgn="t">
                        <a:spcBef>
                          <a:spcPts val="0"/>
                        </a:spcBef>
                        <a:spcAft>
                          <a:spcPts val="0"/>
                        </a:spcAft>
                      </a:pPr>
                      <a:r>
                        <a:rPr lang="en-US" sz="1800" b="0" i="0" u="none" strike="noStrike">
                          <a:solidFill>
                            <a:srgbClr val="6B6BB8"/>
                          </a:solidFill>
                          <a:effectLst/>
                          <a:latin typeface="Consolas" panose="020B0609020204030204" pitchFamily="49" charset="0"/>
                        </a:rPr>
                        <a:t>def</a:t>
                      </a:r>
                      <a:r>
                        <a:rPr lang="en-US" sz="1800" b="0" i="0" u="none" strike="noStrike">
                          <a:solidFill>
                            <a:srgbClr val="7EA2B4"/>
                          </a:solidFill>
                          <a:effectLst/>
                          <a:latin typeface="Consolas" panose="020B0609020204030204" pitchFamily="49" charset="0"/>
                        </a:rPr>
                        <a:t> </a:t>
                      </a:r>
                      <a:r>
                        <a:rPr lang="en-US" sz="1800" b="0" i="0" u="none" strike="noStrike">
                          <a:solidFill>
                            <a:srgbClr val="257FAD"/>
                          </a:solidFill>
                          <a:effectLst/>
                          <a:latin typeface="Consolas" panose="020B0609020204030204" pitchFamily="49" charset="0"/>
                        </a:rPr>
                        <a:t>train_classifier</a:t>
                      </a:r>
                      <a:r>
                        <a:rPr lang="en-US" sz="1800" b="0" i="0" u="none" strike="noStrike">
                          <a:solidFill>
                            <a:srgbClr val="935C25"/>
                          </a:solidFill>
                          <a:effectLst/>
                          <a:latin typeface="Consolas" panose="020B0609020204030204" pitchFamily="49" charset="0"/>
                        </a:rPr>
                        <a:t>(docs)</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X_train, X_test, y_train, y_test = get_splits(docs)</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vectorizer = CountVectorizer(stop_words=</a:t>
                      </a:r>
                      <a:r>
                        <a:rPr lang="en-US" sz="1800" b="0" i="0" u="none" strike="noStrike">
                          <a:solidFill>
                            <a:srgbClr val="568C3B"/>
                          </a:solidFill>
                          <a:effectLst/>
                          <a:latin typeface="Consolas" panose="020B0609020204030204" pitchFamily="49" charset="0"/>
                        </a:rPr>
                        <a:t>'english'</a:t>
                      </a:r>
                      <a:r>
                        <a:rPr lang="en-US" sz="1800" b="0" i="0" u="none" strike="noStrike">
                          <a:solidFill>
                            <a:srgbClr val="7EA2B4"/>
                          </a:solidFill>
                          <a:effectLst/>
                          <a:latin typeface="Consolas" panose="020B0609020204030204" pitchFamily="49" charset="0"/>
                        </a:rPr>
                        <a:t>, ngram_range=(</a:t>
                      </a:r>
                      <a:r>
                        <a:rPr lang="en-US" sz="1800" b="0" i="0" u="none" strike="noStrike">
                          <a:solidFill>
                            <a:srgbClr val="935C25"/>
                          </a:solidFill>
                          <a:effectLst/>
                          <a:latin typeface="Consolas" panose="020B0609020204030204" pitchFamily="49" charset="0"/>
                        </a:rPr>
                        <a:t>1</a:t>
                      </a:r>
                      <a:r>
                        <a:rPr lang="en-US" sz="1800" b="0" i="0" u="none" strike="noStrike">
                          <a:solidFill>
                            <a:srgbClr val="7EA2B4"/>
                          </a:solidFill>
                          <a:effectLst/>
                          <a:latin typeface="Consolas" panose="020B0609020204030204" pitchFamily="49" charset="0"/>
                        </a:rPr>
                        <a:t>, </a:t>
                      </a:r>
                      <a:r>
                        <a:rPr lang="en-US" sz="1800" b="0" i="0" u="none" strike="noStrike">
                          <a:solidFill>
                            <a:srgbClr val="935C25"/>
                          </a:solidFill>
                          <a:effectLst/>
                          <a:latin typeface="Consolas" panose="020B0609020204030204" pitchFamily="49" charset="0"/>
                        </a:rPr>
                        <a:t>3</a:t>
                      </a:r>
                      <a:r>
                        <a:rPr lang="en-US" sz="1800" b="0" i="0" u="none" strike="noStrike">
                          <a:solidFill>
                            <a:srgbClr val="7EA2B4"/>
                          </a:solidFill>
                          <a:effectLst/>
                          <a:latin typeface="Consolas" panose="020B0609020204030204" pitchFamily="49" charset="0"/>
                        </a:rPr>
                        <a:t>), min_df=</a:t>
                      </a:r>
                      <a:r>
                        <a:rPr lang="en-US" sz="1800" b="0" i="0" u="none" strike="noStrike">
                          <a:solidFill>
                            <a:srgbClr val="935C25"/>
                          </a:solidFill>
                          <a:effectLst/>
                          <a:latin typeface="Consolas" panose="020B0609020204030204" pitchFamily="49" charset="0"/>
                        </a:rPr>
                        <a:t>3</a:t>
                      </a:r>
                      <a:r>
                        <a:rPr lang="en-US" sz="1800" b="0" i="0" u="none" strike="noStrike">
                          <a:solidFill>
                            <a:srgbClr val="7EA2B4"/>
                          </a:solidFill>
                          <a:effectLst/>
                          <a:latin typeface="Consolas" panose="020B0609020204030204" pitchFamily="49" charset="0"/>
                        </a:rPr>
                        <a:t>, analyzer=</a:t>
                      </a:r>
                      <a:r>
                        <a:rPr lang="en-US" sz="1800" b="0" i="0" u="none" strike="noStrike">
                          <a:solidFill>
                            <a:srgbClr val="568C3B"/>
                          </a:solidFill>
                          <a:effectLst/>
                          <a:latin typeface="Consolas" panose="020B0609020204030204" pitchFamily="49" charset="0"/>
                        </a:rPr>
                        <a:t>'word'</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dtm = vectorizer.fit_transform(X_train)</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naive_bayes_classifier = MultinomialNB().fit(dtm, y_train)</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evaluate_classifier(</a:t>
                      </a:r>
                      <a:r>
                        <a:rPr lang="en-US" sz="1800" b="0" i="0" u="none" strike="noStrike">
                          <a:solidFill>
                            <a:srgbClr val="568C3B"/>
                          </a:solidFill>
                          <a:effectLst/>
                          <a:latin typeface="Consolas" panose="020B0609020204030204" pitchFamily="49" charset="0"/>
                        </a:rPr>
                        <a:t>"Naive Bayes\tTRAIN\t"</a:t>
                      </a:r>
                      <a:r>
                        <a:rPr lang="en-US" sz="1800" b="0" i="0" u="none" strike="noStrike">
                          <a:solidFill>
                            <a:srgbClr val="7EA2B4"/>
                          </a:solidFill>
                          <a:effectLst/>
                          <a:latin typeface="Consolas" panose="020B0609020204030204" pitchFamily="49" charset="0"/>
                        </a:rPr>
                        <a:t>, naive_bayes_classifier, vectorizer, X_train, y_train)</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evaluate_classifier(</a:t>
                      </a:r>
                      <a:r>
                        <a:rPr lang="en-US" sz="1800" b="0" i="0" u="none" strike="noStrike">
                          <a:solidFill>
                            <a:srgbClr val="568C3B"/>
                          </a:solidFill>
                          <a:effectLst/>
                          <a:latin typeface="Consolas" panose="020B0609020204030204" pitchFamily="49" charset="0"/>
                        </a:rPr>
                        <a:t>"Naive Bayes\tTEST\t"</a:t>
                      </a:r>
                      <a:r>
                        <a:rPr lang="en-US" sz="1800" b="0" i="0" u="none" strike="noStrike">
                          <a:solidFill>
                            <a:srgbClr val="7EA2B4"/>
                          </a:solidFill>
                          <a:effectLst/>
                          <a:latin typeface="Consolas" panose="020B0609020204030204" pitchFamily="49" charset="0"/>
                        </a:rPr>
                        <a:t>, naive_bayes_classifier, vectorizer, X_test, y_test)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clf_filename = </a:t>
                      </a:r>
                      <a:r>
                        <a:rPr lang="en-US" sz="1800" b="0" i="0" u="none" strike="noStrike">
                          <a:solidFill>
                            <a:srgbClr val="568C3B"/>
                          </a:solidFill>
                          <a:effectLst/>
                          <a:latin typeface="Consolas" panose="020B0609020204030204" pitchFamily="49" charset="0"/>
                        </a:rPr>
                        <a:t>'naive_bayes_classifier.pkl'</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pickle.dump(naive_bayes_classifier, open(clf_filename, </a:t>
                      </a:r>
                      <a:r>
                        <a:rPr lang="en-US" sz="1800" b="0" i="0" u="none" strike="noStrike">
                          <a:solidFill>
                            <a:srgbClr val="568C3B"/>
                          </a:solidFill>
                          <a:effectLst/>
                          <a:latin typeface="Consolas" panose="020B0609020204030204" pitchFamily="49" charset="0"/>
                        </a:rPr>
                        <a:t>'wb'</a:t>
                      </a:r>
                      <a:r>
                        <a:rPr lang="en-US" sz="1800" b="0" i="0" u="none" strike="noStrike">
                          <a:solidFill>
                            <a:srgbClr val="7EA2B4"/>
                          </a:solidFill>
                          <a:effectLst/>
                          <a:latin typeface="Consolas" panose="020B0609020204030204" pitchFamily="49" charset="0"/>
                        </a:rPr>
                        <a:t>))</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vec_filename = </a:t>
                      </a:r>
                      <a:r>
                        <a:rPr lang="en-US" sz="1800" b="0" i="0" u="none" strike="noStrike">
                          <a:solidFill>
                            <a:srgbClr val="568C3B"/>
                          </a:solidFill>
                          <a:effectLst/>
                          <a:latin typeface="Consolas" panose="020B0609020204030204" pitchFamily="49" charset="0"/>
                        </a:rPr>
                        <a:t>'count_vectorizer.pkl'</a:t>
                      </a:r>
                      <a:br>
                        <a:rPr lang="en-US" sz="1800" b="0" i="0" u="none" strike="noStrike">
                          <a:solidFill>
                            <a:srgbClr val="7EA2B4"/>
                          </a:solidFill>
                          <a:effectLst/>
                          <a:latin typeface="Consolas" panose="020B0609020204030204" pitchFamily="49" charset="0"/>
                        </a:rPr>
                      </a:br>
                      <a:r>
                        <a:rPr lang="en-US" sz="1800" b="0" i="0" u="none" strike="noStrike">
                          <a:solidFill>
                            <a:srgbClr val="7EA2B4"/>
                          </a:solidFill>
                          <a:effectLst/>
                          <a:latin typeface="Consolas" panose="020B0609020204030204" pitchFamily="49" charset="0"/>
                        </a:rPr>
                        <a:t>    pickle.dump(vectorizer, open(vec_filename, </a:t>
                      </a:r>
                      <a:r>
                        <a:rPr lang="en-US" sz="1800" b="0" i="0" u="none" strike="noStrike">
                          <a:solidFill>
                            <a:srgbClr val="568C3B"/>
                          </a:solidFill>
                          <a:effectLst/>
                          <a:latin typeface="Consolas" panose="020B0609020204030204" pitchFamily="49" charset="0"/>
                        </a:rPr>
                        <a:t>'wb'</a:t>
                      </a:r>
                      <a:r>
                        <a:rPr lang="en-US" sz="1800" b="0" i="0" u="none" strike="noStrike">
                          <a:solidFill>
                            <a:srgbClr val="7EA2B4"/>
                          </a:solidFill>
                          <a:effectLst/>
                          <a:latin typeface="Consolas" panose="020B0609020204030204" pitchFamily="49" charset="0"/>
                        </a:rPr>
                        <a:t>))</a:t>
                      </a:r>
                      <a:endParaRPr lang="en-US" sz="3200">
                        <a:effectLst/>
                      </a:endParaRPr>
                    </a:p>
                  </a:txBody>
                  <a:tcPr marL="63500" marR="63500" marT="63500" marB="63500"/>
                </a:tc>
                <a:extLst>
                  <a:ext uri="{0D108BD9-81ED-4DB2-BD59-A6C34878D82A}">
                    <a16:rowId xmlns:a16="http://schemas.microsoft.com/office/drawing/2014/main" val="2308241931"/>
                  </a:ext>
                </a:extLst>
              </a:tr>
            </a:tbl>
          </a:graphicData>
        </a:graphic>
      </p:graphicFrame>
      <p:sp>
        <p:nvSpPr>
          <p:cNvPr id="3" name="Slide Number Placeholder 2">
            <a:extLst>
              <a:ext uri="{FF2B5EF4-FFF2-40B4-BE49-F238E27FC236}">
                <a16:creationId xmlns:a16="http://schemas.microsoft.com/office/drawing/2014/main" id="{C9909028-1262-A21F-21B3-016FAAAF09F2}"/>
              </a:ext>
            </a:extLst>
          </p:cNvPr>
          <p:cNvSpPr>
            <a:spLocks noGrp="1"/>
          </p:cNvSpPr>
          <p:nvPr>
            <p:ph type="sldNum" sz="quarter" idx="12"/>
          </p:nvPr>
        </p:nvSpPr>
        <p:spPr/>
        <p:txBody>
          <a:bodyPr/>
          <a:lstStyle/>
          <a:p>
            <a:fld id="{7B63E05E-8EF2-41ED-A5FC-DF0DCDDA556C}" type="slidenum">
              <a:rPr lang="en-US" smtClean="0"/>
              <a:t>26</a:t>
            </a:fld>
            <a:endParaRPr lang="en-US"/>
          </a:p>
        </p:txBody>
      </p:sp>
    </p:spTree>
    <p:extLst>
      <p:ext uri="{BB962C8B-B14F-4D97-AF65-F5344CB8AC3E}">
        <p14:creationId xmlns:p14="http://schemas.microsoft.com/office/powerpoint/2010/main" val="3990226160"/>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3"/>
            </a:pPr>
            <a:r>
              <a:rPr lang="vi-VN" sz="5400" b="1">
                <a:solidFill>
                  <a:schemeClr val="tx2">
                    <a:lumMod val="90000"/>
                    <a:lumOff val="10000"/>
                  </a:schemeClr>
                </a:solidFill>
                <a:effectLst>
                  <a:outerShdw blurRad="50800" dist="38100" dir="2700000" algn="tl" rotWithShape="0">
                    <a:prstClr val="black">
                      <a:alpha val="40000"/>
                    </a:prstClr>
                  </a:outerShdw>
                </a:effectLst>
              </a:rPr>
              <a:t>PHƯƠNG PHÁP THỰC HIỆN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2DF11B4-9AA3-5394-6637-47668C743322}"/>
              </a:ext>
            </a:extLst>
          </p:cNvPr>
          <p:cNvSpPr txBox="1"/>
          <p:nvPr/>
        </p:nvSpPr>
        <p:spPr>
          <a:xfrm>
            <a:off x="838199" y="1395645"/>
            <a:ext cx="6741392"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Đánh giá mô hình</a:t>
            </a:r>
          </a:p>
        </p:txBody>
      </p:sp>
      <p:graphicFrame>
        <p:nvGraphicFramePr>
          <p:cNvPr id="8" name="Table 7">
            <a:extLst>
              <a:ext uri="{FF2B5EF4-FFF2-40B4-BE49-F238E27FC236}">
                <a16:creationId xmlns:a16="http://schemas.microsoft.com/office/drawing/2014/main" id="{033551B6-521F-815A-271F-7B42CBB7D099}"/>
              </a:ext>
            </a:extLst>
          </p:cNvPr>
          <p:cNvGraphicFramePr>
            <a:graphicFrameLocks noGrp="1"/>
          </p:cNvGraphicFramePr>
          <p:nvPr>
            <p:extLst>
              <p:ext uri="{D42A27DB-BD31-4B8C-83A1-F6EECF244321}">
                <p14:modId xmlns:p14="http://schemas.microsoft.com/office/powerpoint/2010/main" val="3996614788"/>
              </p:ext>
            </p:extLst>
          </p:nvPr>
        </p:nvGraphicFramePr>
        <p:xfrm>
          <a:off x="838199" y="1950041"/>
          <a:ext cx="10427592" cy="1833880"/>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1008253">
                <a:tc>
                  <a:txBody>
                    <a:bodyPr/>
                    <a:lstStyle/>
                    <a:p>
                      <a:pPr rtl="0" fontAlgn="t">
                        <a:spcBef>
                          <a:spcPts val="0"/>
                        </a:spcBef>
                        <a:spcAft>
                          <a:spcPts val="0"/>
                        </a:spcAft>
                      </a:pPr>
                      <a:r>
                        <a:rPr lang="en-US" sz="1600" b="0" i="0" u="none" strike="noStrike">
                          <a:solidFill>
                            <a:srgbClr val="6B6BB8"/>
                          </a:solidFill>
                          <a:effectLst/>
                          <a:latin typeface="Consolas" panose="020B0609020204030204" pitchFamily="49" charset="0"/>
                        </a:rPr>
                        <a:t>def</a:t>
                      </a:r>
                      <a:r>
                        <a:rPr lang="en-US" sz="1600" b="0" i="0" u="none" strike="noStrike">
                          <a:solidFill>
                            <a:srgbClr val="7EA2B4"/>
                          </a:solidFill>
                          <a:effectLst/>
                          <a:latin typeface="Consolas" panose="020B0609020204030204" pitchFamily="49" charset="0"/>
                        </a:rPr>
                        <a:t> </a:t>
                      </a:r>
                      <a:r>
                        <a:rPr lang="en-US" sz="1600" b="0" i="0" u="none" strike="noStrike">
                          <a:solidFill>
                            <a:srgbClr val="257FAD"/>
                          </a:solidFill>
                          <a:effectLst/>
                          <a:latin typeface="Consolas" panose="020B0609020204030204" pitchFamily="49" charset="0"/>
                        </a:rPr>
                        <a:t>evaluate_classifier</a:t>
                      </a:r>
                      <a:r>
                        <a:rPr lang="en-US" sz="1600" b="0" i="0" u="none" strike="noStrike">
                          <a:solidFill>
                            <a:srgbClr val="935C25"/>
                          </a:solidFill>
                          <a:effectLst/>
                          <a:latin typeface="Consolas" panose="020B0609020204030204" pitchFamily="49" charset="0"/>
                        </a:rPr>
                        <a:t>(title, classifier, vectorizer, X_test, y_test)</a:t>
                      </a:r>
                      <a:r>
                        <a:rPr lang="en-US" sz="1600" b="0" i="0" u="none" strike="noStrike">
                          <a:solidFill>
                            <a:srgbClr val="7EA2B4"/>
                          </a:solidFill>
                          <a:effectLst/>
                          <a:latin typeface="Consolas" panose="020B0609020204030204" pitchFamily="49" charset="0"/>
                        </a:rPr>
                        <a:t>:</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X_test_tfidf = vectorizer.transform(X_test)</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y_pred = classifier.predict(X_test_tfidf)</a:t>
                      </a:r>
                      <a:endParaRPr lang="vi-VN" sz="1600" b="0" i="0" u="none" strike="noStrike">
                        <a:solidFill>
                          <a:srgbClr val="7EA2B4"/>
                        </a:solidFill>
                        <a:effectLst/>
                        <a:latin typeface="Consolas" panose="020B0609020204030204" pitchFamily="49" charset="0"/>
                      </a:endParaRPr>
                    </a:p>
                    <a:p>
                      <a:pPr rtl="0" fontAlgn="t">
                        <a:spcBef>
                          <a:spcPts val="0"/>
                        </a:spcBef>
                        <a:spcAft>
                          <a:spcPts val="0"/>
                        </a:spcAft>
                      </a:pPr>
                      <a:r>
                        <a:rPr lang="vi-VN" sz="1600" b="0" i="0" u="none" strike="noStrike">
                          <a:solidFill>
                            <a:srgbClr val="7EA2B4"/>
                          </a:solidFill>
                          <a:effectLst/>
                          <a:latin typeface="Consolas" panose="020B0609020204030204" pitchFamily="49" charset="0"/>
                        </a:rPr>
                        <a:t>    </a:t>
                      </a:r>
                      <a:r>
                        <a:rPr lang="en-US" sz="1600" b="0" i="0" u="none" strike="noStrike">
                          <a:solidFill>
                            <a:srgbClr val="7EA2B4"/>
                          </a:solidFill>
                          <a:effectLst/>
                          <a:latin typeface="Consolas" panose="020B0609020204030204" pitchFamily="49" charset="0"/>
                        </a:rPr>
                        <a:t>precision = metrics.precision_score(y_test, y_pred, average=</a:t>
                      </a:r>
                      <a:r>
                        <a:rPr lang="en-US" sz="1600" b="0" i="0" u="none" strike="noStrike">
                          <a:solidFill>
                            <a:srgbClr val="568C3B"/>
                          </a:solidFill>
                          <a:effectLst/>
                          <a:latin typeface="Consolas" panose="020B0609020204030204" pitchFamily="49" charset="0"/>
                        </a:rPr>
                        <a:t>'macro'</a:t>
                      </a:r>
                      <a:r>
                        <a:rPr lang="en-US" sz="1600" b="0" i="0" u="none" strike="noStrike">
                          <a:solidFill>
                            <a:srgbClr val="7EA2B4"/>
                          </a:solidFill>
                          <a:effectLst/>
                          <a:latin typeface="Consolas" panose="020B0609020204030204" pitchFamily="49" charset="0"/>
                        </a:rPr>
                        <a:t>)</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recall = metrics.recall_score(y_test, y_pred, average=</a:t>
                      </a:r>
                      <a:r>
                        <a:rPr lang="en-US" sz="1600" b="0" i="0" u="none" strike="noStrike">
                          <a:solidFill>
                            <a:srgbClr val="568C3B"/>
                          </a:solidFill>
                          <a:effectLst/>
                          <a:latin typeface="Consolas" panose="020B0609020204030204" pitchFamily="49" charset="0"/>
                        </a:rPr>
                        <a:t>'macro'</a:t>
                      </a:r>
                      <a:r>
                        <a:rPr lang="en-US" sz="1600" b="0" i="0" u="none" strike="noStrike">
                          <a:solidFill>
                            <a:srgbClr val="7EA2B4"/>
                          </a:solidFill>
                          <a:effectLst/>
                          <a:latin typeface="Consolas" panose="020B0609020204030204" pitchFamily="49" charset="0"/>
                        </a:rPr>
                        <a:t>)</a:t>
                      </a:r>
                      <a:endParaRPr lang="vi-VN" sz="1600" b="0" i="0" u="none" strike="noStrike">
                        <a:solidFill>
                          <a:srgbClr val="7EA2B4"/>
                        </a:solidFill>
                        <a:effectLst/>
                        <a:latin typeface="Consolas" panose="020B0609020204030204" pitchFamily="49" charset="0"/>
                      </a:endParaRPr>
                    </a:p>
                    <a:p>
                      <a:pPr rtl="0" fontAlgn="t">
                        <a:spcBef>
                          <a:spcPts val="0"/>
                        </a:spcBef>
                        <a:spcAft>
                          <a:spcPts val="0"/>
                        </a:spcAft>
                      </a:pPr>
                      <a:r>
                        <a:rPr lang="vi-VN" sz="1600" b="0" i="0" u="none" strike="noStrike">
                          <a:solidFill>
                            <a:srgbClr val="7EA2B4"/>
                          </a:solidFill>
                          <a:effectLst/>
                          <a:latin typeface="Consolas" panose="020B0609020204030204" pitchFamily="49" charset="0"/>
                        </a:rPr>
                        <a:t>    </a:t>
                      </a:r>
                      <a:r>
                        <a:rPr lang="en-US" sz="1600" b="0" i="0" u="none" strike="noStrike">
                          <a:solidFill>
                            <a:srgbClr val="7EA2B4"/>
                          </a:solidFill>
                          <a:effectLst/>
                          <a:latin typeface="Consolas" panose="020B0609020204030204" pitchFamily="49" charset="0"/>
                        </a:rPr>
                        <a:t>f1 = metrics.f1_score(y_test, y_pred, average=</a:t>
                      </a:r>
                      <a:r>
                        <a:rPr lang="en-US" sz="1600" b="0" i="0" u="none" strike="noStrike">
                          <a:solidFill>
                            <a:srgbClr val="568C3B"/>
                          </a:solidFill>
                          <a:effectLst/>
                          <a:latin typeface="Consolas" panose="020B0609020204030204" pitchFamily="49" charset="0"/>
                        </a:rPr>
                        <a:t>'macro'</a:t>
                      </a:r>
                      <a:r>
                        <a:rPr lang="en-US" sz="1600" b="0" i="0" u="none" strike="noStrike">
                          <a:solidFill>
                            <a:srgbClr val="7EA2B4"/>
                          </a:solidFill>
                          <a:effectLst/>
                          <a:latin typeface="Consolas" panose="020B0609020204030204" pitchFamily="49" charset="0"/>
                        </a:rPr>
                        <a:t>)</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print(</a:t>
                      </a:r>
                      <a:r>
                        <a:rPr lang="en-US" sz="1600" b="0" i="0" u="none" strike="noStrike">
                          <a:solidFill>
                            <a:srgbClr val="568C3B"/>
                          </a:solidFill>
                          <a:effectLst/>
                          <a:latin typeface="Consolas" panose="020B0609020204030204" pitchFamily="49" charset="0"/>
                        </a:rPr>
                        <a:t>"%s\t%f\t%f\t%f\n"</a:t>
                      </a:r>
                      <a:r>
                        <a:rPr lang="en-US" sz="1600" b="0" i="0" u="none" strike="noStrike">
                          <a:solidFill>
                            <a:srgbClr val="7EA2B4"/>
                          </a:solidFill>
                          <a:effectLst/>
                          <a:latin typeface="Consolas" panose="020B0609020204030204" pitchFamily="49" charset="0"/>
                        </a:rPr>
                        <a:t> % (title, precision, recall, f1))</a:t>
                      </a:r>
                      <a:endParaRPr lang="en-US" sz="2800">
                        <a:effectLst/>
                      </a:endParaRPr>
                    </a:p>
                  </a:txBody>
                  <a:tcPr marL="63500" marR="63500" marT="63500" marB="63500"/>
                </a:tc>
                <a:extLst>
                  <a:ext uri="{0D108BD9-81ED-4DB2-BD59-A6C34878D82A}">
                    <a16:rowId xmlns:a16="http://schemas.microsoft.com/office/drawing/2014/main" val="2308241931"/>
                  </a:ext>
                </a:extLst>
              </a:tr>
            </a:tbl>
          </a:graphicData>
        </a:graphic>
      </p:graphicFrame>
      <p:sp>
        <p:nvSpPr>
          <p:cNvPr id="3" name="TextBox 2">
            <a:extLst>
              <a:ext uri="{FF2B5EF4-FFF2-40B4-BE49-F238E27FC236}">
                <a16:creationId xmlns:a16="http://schemas.microsoft.com/office/drawing/2014/main" id="{B7037E6B-1675-4CA4-0717-383927CDC8D0}"/>
              </a:ext>
            </a:extLst>
          </p:cNvPr>
          <p:cNvSpPr txBox="1"/>
          <p:nvPr/>
        </p:nvSpPr>
        <p:spPr>
          <a:xfrm>
            <a:off x="838199" y="3783921"/>
            <a:ext cx="6741392" cy="461665"/>
          </a:xfrm>
          <a:prstGeom prst="rect">
            <a:avLst/>
          </a:prstGeom>
          <a:noFill/>
        </p:spPr>
        <p:txBody>
          <a:bodyPr wrap="square" rtlCol="0">
            <a:spAutoFit/>
          </a:bodyPr>
          <a:lstStyle/>
          <a:p>
            <a:pPr marL="457200" indent="-457200">
              <a:buFont typeface="Arial" panose="020B0604020202020204" pitchFamily="34" charset="0"/>
              <a:buChar char="•"/>
            </a:pPr>
            <a:r>
              <a:rPr lang="vi-VN" sz="2400" i="1">
                <a:solidFill>
                  <a:schemeClr val="tx2">
                    <a:lumMod val="90000"/>
                    <a:lumOff val="10000"/>
                  </a:schemeClr>
                </a:solidFill>
                <a:latin typeface="Times New Roman" panose="02020603050405020304" pitchFamily="18" charset="0"/>
                <a:cs typeface="Times New Roman" panose="02020603050405020304" pitchFamily="18" charset="0"/>
              </a:rPr>
              <a:t>Phân loại văn bản</a:t>
            </a:r>
          </a:p>
        </p:txBody>
      </p:sp>
      <p:graphicFrame>
        <p:nvGraphicFramePr>
          <p:cNvPr id="7" name="Table 6">
            <a:extLst>
              <a:ext uri="{FF2B5EF4-FFF2-40B4-BE49-F238E27FC236}">
                <a16:creationId xmlns:a16="http://schemas.microsoft.com/office/drawing/2014/main" id="{EEF7C3D0-FD97-E302-6FB3-0ABC3D3EC9EF}"/>
              </a:ext>
            </a:extLst>
          </p:cNvPr>
          <p:cNvGraphicFramePr>
            <a:graphicFrameLocks noGrp="1"/>
          </p:cNvGraphicFramePr>
          <p:nvPr>
            <p:extLst>
              <p:ext uri="{D42A27DB-BD31-4B8C-83A1-F6EECF244321}">
                <p14:modId xmlns:p14="http://schemas.microsoft.com/office/powerpoint/2010/main" val="1480847864"/>
              </p:ext>
            </p:extLst>
          </p:nvPr>
        </p:nvGraphicFramePr>
        <p:xfrm>
          <a:off x="838199" y="4245586"/>
          <a:ext cx="10427592" cy="2565400"/>
        </p:xfrm>
        <a:graphic>
          <a:graphicData uri="http://schemas.openxmlformats.org/drawingml/2006/table">
            <a:tbl>
              <a:tblPr firstRow="1" bandRow="1">
                <a:tableStyleId>{3B4B98B0-60AC-42C2-AFA5-B58CD77FA1E5}</a:tableStyleId>
              </a:tblPr>
              <a:tblGrid>
                <a:gridCol w="10427592">
                  <a:extLst>
                    <a:ext uri="{9D8B030D-6E8A-4147-A177-3AD203B41FA5}">
                      <a16:colId xmlns:a16="http://schemas.microsoft.com/office/drawing/2014/main" val="2248713942"/>
                    </a:ext>
                  </a:extLst>
                </a:gridCol>
              </a:tblGrid>
              <a:tr h="1008253">
                <a:tc>
                  <a:txBody>
                    <a:bodyPr/>
                    <a:lstStyle/>
                    <a:p>
                      <a:pPr rtl="0" fontAlgn="t">
                        <a:spcBef>
                          <a:spcPts val="0"/>
                        </a:spcBef>
                        <a:spcAft>
                          <a:spcPts val="0"/>
                        </a:spcAft>
                      </a:pPr>
                      <a:r>
                        <a:rPr lang="en-US" sz="1600" b="0" i="0" u="none" strike="noStrike">
                          <a:solidFill>
                            <a:srgbClr val="6B6BB8"/>
                          </a:solidFill>
                          <a:effectLst/>
                          <a:latin typeface="Consolas" panose="020B0609020204030204" pitchFamily="49" charset="0"/>
                        </a:rPr>
                        <a:t>def</a:t>
                      </a:r>
                      <a:r>
                        <a:rPr lang="en-US" sz="1600" b="0" i="0" u="none" strike="noStrike">
                          <a:solidFill>
                            <a:srgbClr val="7EA2B4"/>
                          </a:solidFill>
                          <a:effectLst/>
                          <a:latin typeface="Consolas" panose="020B0609020204030204" pitchFamily="49" charset="0"/>
                        </a:rPr>
                        <a:t> </a:t>
                      </a:r>
                      <a:r>
                        <a:rPr lang="en-US" sz="1600" b="0" i="0" u="none" strike="noStrike">
                          <a:solidFill>
                            <a:srgbClr val="257FAD"/>
                          </a:solidFill>
                          <a:effectLst/>
                          <a:latin typeface="Consolas" panose="020B0609020204030204" pitchFamily="49" charset="0"/>
                        </a:rPr>
                        <a:t>classify</a:t>
                      </a:r>
                      <a:r>
                        <a:rPr lang="en-US" sz="1600" b="0" i="0" u="none" strike="noStrike">
                          <a:solidFill>
                            <a:srgbClr val="935C25"/>
                          </a:solidFill>
                          <a:effectLst/>
                          <a:latin typeface="Consolas" panose="020B0609020204030204" pitchFamily="49" charset="0"/>
                        </a:rPr>
                        <a:t>(text)</a:t>
                      </a:r>
                      <a:r>
                        <a:rPr lang="en-US" sz="1600" b="0" i="0" u="none" strike="noStrike">
                          <a:solidFill>
                            <a:srgbClr val="7EA2B4"/>
                          </a:solidFill>
                          <a:effectLst/>
                          <a:latin typeface="Consolas" panose="020B0609020204030204" pitchFamily="49" charset="0"/>
                        </a:rPr>
                        <a:t>:</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clf_filename = </a:t>
                      </a:r>
                      <a:r>
                        <a:rPr lang="en-US" sz="1600" b="0" i="0" u="none" strike="noStrike">
                          <a:solidFill>
                            <a:srgbClr val="568C3B"/>
                          </a:solidFill>
                          <a:effectLst/>
                          <a:latin typeface="Consolas" panose="020B0609020204030204" pitchFamily="49" charset="0"/>
                        </a:rPr>
                        <a:t>'D:\\MYLEARNING\\THE_JOURNEY_IV\\COMPUTER_SCIENCE_PROJECT_2\\DEMO\\naive_bayes_classifier.pkl'</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nb_clf = pickle.load(open(clf_filename, </a:t>
                      </a:r>
                      <a:r>
                        <a:rPr lang="en-US" sz="1600" b="0" i="0" u="none" strike="noStrike">
                          <a:solidFill>
                            <a:srgbClr val="568C3B"/>
                          </a:solidFill>
                          <a:effectLst/>
                          <a:latin typeface="Consolas" panose="020B0609020204030204" pitchFamily="49" charset="0"/>
                        </a:rPr>
                        <a:t>'rb'</a:t>
                      </a:r>
                      <a:r>
                        <a:rPr lang="en-US" sz="1600" b="0" i="0" u="none" strike="noStrike">
                          <a:solidFill>
                            <a:srgbClr val="7EA2B4"/>
                          </a:solidFill>
                          <a:effectLst/>
                          <a:latin typeface="Consolas" panose="020B0609020204030204" pitchFamily="49" charset="0"/>
                        </a:rPr>
                        <a:t>))</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vec_filename = </a:t>
                      </a:r>
                      <a:r>
                        <a:rPr lang="en-US" sz="1600" b="0" i="0" u="none" strike="noStrike">
                          <a:solidFill>
                            <a:srgbClr val="568C3B"/>
                          </a:solidFill>
                          <a:effectLst/>
                          <a:latin typeface="Consolas" panose="020B0609020204030204" pitchFamily="49" charset="0"/>
                        </a:rPr>
                        <a:t>'D:\\MYLEARNING\\THE_JOURNEY_IV\\COMPUTER_SCIENCE_PROJECT_2\\DEMO\\count_vectorizer.pkl'</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vectorizer = pickle.load(open(vec_filename, </a:t>
                      </a:r>
                      <a:r>
                        <a:rPr lang="en-US" sz="1600" b="0" i="0" u="none" strike="noStrike">
                          <a:solidFill>
                            <a:srgbClr val="568C3B"/>
                          </a:solidFill>
                          <a:effectLst/>
                          <a:latin typeface="Consolas" panose="020B0609020204030204" pitchFamily="49" charset="0"/>
                        </a:rPr>
                        <a:t>'rb'</a:t>
                      </a:r>
                      <a:r>
                        <a:rPr lang="en-US" sz="1600" b="0" i="0" u="none" strike="noStrike">
                          <a:solidFill>
                            <a:srgbClr val="7EA2B4"/>
                          </a:solidFill>
                          <a:effectLst/>
                          <a:latin typeface="Consolas" panose="020B0609020204030204" pitchFamily="49" charset="0"/>
                        </a:rPr>
                        <a:t>))</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pred = nb_clf.predict(vectorizer.transform([text]))</a:t>
                      </a:r>
                      <a:br>
                        <a:rPr lang="en-US" sz="1600" b="0" i="0" u="none" strike="noStrike">
                          <a:solidFill>
                            <a:srgbClr val="7EA2B4"/>
                          </a:solidFill>
                          <a:effectLst/>
                          <a:latin typeface="Consolas" panose="020B0609020204030204" pitchFamily="49" charset="0"/>
                        </a:rPr>
                      </a:br>
                      <a:r>
                        <a:rPr lang="en-US" sz="1600" b="0" i="0" u="none" strike="noStrike">
                          <a:solidFill>
                            <a:srgbClr val="7EA2B4"/>
                          </a:solidFill>
                          <a:effectLst/>
                          <a:latin typeface="Consolas" panose="020B0609020204030204" pitchFamily="49" charset="0"/>
                        </a:rPr>
                        <a:t>    print(</a:t>
                      </a:r>
                      <a:r>
                        <a:rPr lang="en-US" sz="1600" b="0" i="0" u="none" strike="noStrike">
                          <a:solidFill>
                            <a:srgbClr val="568C3B"/>
                          </a:solidFill>
                          <a:effectLst/>
                          <a:latin typeface="Consolas" panose="020B0609020204030204" pitchFamily="49" charset="0"/>
                        </a:rPr>
                        <a:t>f"\n\nThe topic classified for the text is: {str(pred[</a:t>
                      </a:r>
                      <a:r>
                        <a:rPr lang="en-US" sz="1600" b="0" i="0" u="none" strike="noStrike">
                          <a:solidFill>
                            <a:srgbClr val="935C25"/>
                          </a:solidFill>
                          <a:effectLst/>
                          <a:latin typeface="Consolas" panose="020B0609020204030204" pitchFamily="49" charset="0"/>
                        </a:rPr>
                        <a:t>0</a:t>
                      </a:r>
                      <a:r>
                        <a:rPr lang="en-US" sz="1600" b="0" i="0" u="none" strike="noStrike">
                          <a:solidFill>
                            <a:srgbClr val="568C3B"/>
                          </a:solidFill>
                          <a:effectLst/>
                          <a:latin typeface="Consolas" panose="020B0609020204030204" pitchFamily="49" charset="0"/>
                        </a:rPr>
                        <a:t>]).upper()}\n\n"</a:t>
                      </a:r>
                      <a:r>
                        <a:rPr lang="en-US" sz="1600" b="0" i="0" u="none" strike="noStrike">
                          <a:solidFill>
                            <a:srgbClr val="7EA2B4"/>
                          </a:solidFill>
                          <a:effectLst/>
                          <a:latin typeface="Consolas" panose="020B0609020204030204" pitchFamily="49" charset="0"/>
                        </a:rPr>
                        <a:t>)</a:t>
                      </a:r>
                      <a:endParaRPr lang="en-US" sz="2800">
                        <a:effectLst/>
                      </a:endParaRPr>
                    </a:p>
                  </a:txBody>
                  <a:tcPr marL="63500" marR="63500" marT="63500" marB="63500"/>
                </a:tc>
                <a:extLst>
                  <a:ext uri="{0D108BD9-81ED-4DB2-BD59-A6C34878D82A}">
                    <a16:rowId xmlns:a16="http://schemas.microsoft.com/office/drawing/2014/main" val="2308241931"/>
                  </a:ext>
                </a:extLst>
              </a:tr>
            </a:tbl>
          </a:graphicData>
        </a:graphic>
      </p:graphicFrame>
      <p:sp>
        <p:nvSpPr>
          <p:cNvPr id="10" name="Slide Number Placeholder 9">
            <a:extLst>
              <a:ext uri="{FF2B5EF4-FFF2-40B4-BE49-F238E27FC236}">
                <a16:creationId xmlns:a16="http://schemas.microsoft.com/office/drawing/2014/main" id="{E76CD6E5-1466-71E5-229F-BDFF44CB63D3}"/>
              </a:ext>
            </a:extLst>
          </p:cNvPr>
          <p:cNvSpPr>
            <a:spLocks noGrp="1"/>
          </p:cNvSpPr>
          <p:nvPr>
            <p:ph type="sldNum" sz="quarter" idx="12"/>
          </p:nvPr>
        </p:nvSpPr>
        <p:spPr/>
        <p:txBody>
          <a:bodyPr/>
          <a:lstStyle/>
          <a:p>
            <a:fld id="{7B63E05E-8EF2-41ED-A5FC-DF0DCDDA556C}" type="slidenum">
              <a:rPr lang="en-US" smtClean="0"/>
              <a:t>27</a:t>
            </a:fld>
            <a:endParaRPr lang="en-US"/>
          </a:p>
        </p:txBody>
      </p:sp>
    </p:spTree>
    <p:extLst>
      <p:ext uri="{BB962C8B-B14F-4D97-AF65-F5344CB8AC3E}">
        <p14:creationId xmlns:p14="http://schemas.microsoft.com/office/powerpoint/2010/main" val="2833225104"/>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4"/>
            </a:pPr>
            <a:r>
              <a:rPr lang="vi-VN" sz="5400" b="1">
                <a:solidFill>
                  <a:schemeClr val="tx2">
                    <a:lumMod val="90000"/>
                    <a:lumOff val="10000"/>
                  </a:schemeClr>
                </a:solidFill>
                <a:effectLst>
                  <a:outerShdw blurRad="50800" dist="38100" dir="2700000" algn="tl" rotWithShape="0">
                    <a:prstClr val="black">
                      <a:alpha val="40000"/>
                    </a:prstClr>
                  </a:outerShdw>
                </a:effectLst>
              </a:rPr>
              <a:t>KẾT QUẢ THỰC NGHIỆM</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2DF11B4-9AA3-5394-6637-47668C743322}"/>
              </a:ext>
            </a:extLst>
          </p:cNvPr>
          <p:cNvSpPr txBox="1"/>
          <p:nvPr/>
        </p:nvSpPr>
        <p:spPr>
          <a:xfrm>
            <a:off x="838199" y="1395645"/>
            <a:ext cx="6741392" cy="461665"/>
          </a:xfrm>
          <a:prstGeom prst="rect">
            <a:avLst/>
          </a:prstGeom>
          <a:noFill/>
        </p:spPr>
        <p:txBody>
          <a:bodyPr wrap="square" rtlCol="0">
            <a:spAutoFit/>
          </a:bodyPr>
          <a:lstStyle/>
          <a:p>
            <a:pPr marL="457200" indent="-457200">
              <a:buFont typeface="Arial" panose="020B0604020202020204" pitchFamily="34" charset="0"/>
              <a:buChar char="•"/>
            </a:pPr>
            <a:r>
              <a:rPr lang="vi-VN" sz="2400" b="1">
                <a:solidFill>
                  <a:schemeClr val="tx2">
                    <a:lumMod val="90000"/>
                    <a:lumOff val="10000"/>
                  </a:schemeClr>
                </a:solidFill>
                <a:latin typeface="Times New Roman" panose="02020603050405020304" pitchFamily="18" charset="0"/>
                <a:cs typeface="Times New Roman" panose="02020603050405020304" pitchFamily="18" charset="0"/>
              </a:rPr>
              <a:t>Chương trình Demo</a:t>
            </a:r>
          </a:p>
        </p:txBody>
      </p:sp>
      <p:pic>
        <p:nvPicPr>
          <p:cNvPr id="3" name="v_demo">
            <a:hlinkClick r:id="" action="ppaction://media"/>
            <a:extLst>
              <a:ext uri="{FF2B5EF4-FFF2-40B4-BE49-F238E27FC236}">
                <a16:creationId xmlns:a16="http://schemas.microsoft.com/office/drawing/2014/main" id="{CEEC43BF-F162-83B3-210C-6F830430BC5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61388" y="1857310"/>
            <a:ext cx="8269224" cy="4436094"/>
          </a:xfrm>
          <a:prstGeom prst="rect">
            <a:avLst/>
          </a:prstGeom>
          <a:ln>
            <a:noFill/>
          </a:ln>
          <a:effectLst>
            <a:outerShdw blurRad="190500" algn="tl" rotWithShape="0">
              <a:srgbClr val="000000">
                <a:alpha val="70000"/>
              </a:srgbClr>
            </a:outerShdw>
          </a:effectLst>
        </p:spPr>
      </p:pic>
      <p:sp>
        <p:nvSpPr>
          <p:cNvPr id="7" name="Slide Number Placeholder 6">
            <a:extLst>
              <a:ext uri="{FF2B5EF4-FFF2-40B4-BE49-F238E27FC236}">
                <a16:creationId xmlns:a16="http://schemas.microsoft.com/office/drawing/2014/main" id="{C8FF4223-1A3E-924C-496A-02A8EF6A1811}"/>
              </a:ext>
            </a:extLst>
          </p:cNvPr>
          <p:cNvSpPr>
            <a:spLocks noGrp="1"/>
          </p:cNvSpPr>
          <p:nvPr>
            <p:ph type="sldNum" sz="quarter" idx="12"/>
          </p:nvPr>
        </p:nvSpPr>
        <p:spPr/>
        <p:txBody>
          <a:bodyPr/>
          <a:lstStyle/>
          <a:p>
            <a:fld id="{7B63E05E-8EF2-41ED-A5FC-DF0DCDDA556C}" type="slidenum">
              <a:rPr lang="en-US" smtClean="0"/>
              <a:t>28</a:t>
            </a:fld>
            <a:endParaRPr lang="en-US"/>
          </a:p>
        </p:txBody>
      </p:sp>
    </p:spTree>
    <p:extLst>
      <p:ext uri="{BB962C8B-B14F-4D97-AF65-F5344CB8AC3E}">
        <p14:creationId xmlns:p14="http://schemas.microsoft.com/office/powerpoint/2010/main" val="15331877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6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3"/>
                </p:tgtEl>
              </p:cMediaNode>
            </p:vide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4"/>
            </a:pPr>
            <a:r>
              <a:rPr lang="vi-VN" sz="5400" b="1">
                <a:solidFill>
                  <a:schemeClr val="tx2">
                    <a:lumMod val="90000"/>
                    <a:lumOff val="10000"/>
                  </a:schemeClr>
                </a:solidFill>
                <a:effectLst>
                  <a:outerShdw blurRad="50800" dist="38100" dir="2700000" algn="tl" rotWithShape="0">
                    <a:prstClr val="black">
                      <a:alpha val="40000"/>
                    </a:prstClr>
                  </a:outerShdw>
                </a:effectLst>
              </a:rPr>
              <a:t>KẾT LUẬN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6960455-DEF5-59AA-BEF2-8C85A4D6F561}"/>
              </a:ext>
            </a:extLst>
          </p:cNvPr>
          <p:cNvSpPr txBox="1"/>
          <p:nvPr/>
        </p:nvSpPr>
        <p:spPr>
          <a:xfrm>
            <a:off x="838200" y="1690688"/>
            <a:ext cx="10214120" cy="4435830"/>
          </a:xfrm>
          <a:prstGeom prst="rect">
            <a:avLst/>
          </a:prstGeom>
          <a:noFill/>
        </p:spPr>
        <p:txBody>
          <a:bodyPr wrap="square" rtlCol="0">
            <a:spAutoFit/>
          </a:bodyPr>
          <a:lstStyle/>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Naive Bayes và TF-IDF đã cho thấy tính ưu việt trong việc xử lý và phân loại văn bản, đảm bảo độ tin cậy.	</a:t>
            </a:r>
          </a:p>
          <a:p>
            <a:pPr algn="just">
              <a:lnSpc>
                <a:spcPct val="150000"/>
              </a:lnSpc>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Nắm được kiến thức cơ bản về hệ thống phân loại. Kiến thức về NLP, Machine Learning, TF-IDF, mô hình Naïve Bayes. Cách xử lý dữ liệu cũng như huấn luyện mô hình phân loại.</a:t>
            </a:r>
          </a:p>
        </p:txBody>
      </p:sp>
      <p:sp>
        <p:nvSpPr>
          <p:cNvPr id="7" name="Slide Number Placeholder 6">
            <a:extLst>
              <a:ext uri="{FF2B5EF4-FFF2-40B4-BE49-F238E27FC236}">
                <a16:creationId xmlns:a16="http://schemas.microsoft.com/office/drawing/2014/main" id="{6F5E7F2E-2554-A1F2-F506-2043135FD870}"/>
              </a:ext>
            </a:extLst>
          </p:cNvPr>
          <p:cNvSpPr>
            <a:spLocks noGrp="1"/>
          </p:cNvSpPr>
          <p:nvPr>
            <p:ph type="sldNum" sz="quarter" idx="12"/>
          </p:nvPr>
        </p:nvSpPr>
        <p:spPr/>
        <p:txBody>
          <a:bodyPr/>
          <a:lstStyle/>
          <a:p>
            <a:fld id="{7B63E05E-8EF2-41ED-A5FC-DF0DCDDA556C}" type="slidenum">
              <a:rPr lang="en-US" smtClean="0"/>
              <a:t>29</a:t>
            </a:fld>
            <a:endParaRPr lang="en-US"/>
          </a:p>
        </p:txBody>
      </p:sp>
    </p:spTree>
    <p:extLst>
      <p:ext uri="{BB962C8B-B14F-4D97-AF65-F5344CB8AC3E}">
        <p14:creationId xmlns:p14="http://schemas.microsoft.com/office/powerpoint/2010/main" val="412072511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a:pPr>
            <a:r>
              <a:rPr lang="vi-VN" sz="5400" b="1">
                <a:solidFill>
                  <a:schemeClr val="tx2">
                    <a:lumMod val="90000"/>
                    <a:lumOff val="10000"/>
                  </a:schemeClr>
                </a:solidFill>
                <a:effectLst>
                  <a:outerShdw blurRad="50800" dist="38100" dir="2700000" algn="tl" rotWithShape="0">
                    <a:prstClr val="black">
                      <a:alpha val="40000"/>
                    </a:prstClr>
                  </a:outerShdw>
                </a:effectLst>
              </a:rPr>
              <a:t>GIỚI THIỆU TỔNG QUAN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2">
            <a:extLst>
              <a:ext uri="{FF2B5EF4-FFF2-40B4-BE49-F238E27FC236}">
                <a16:creationId xmlns:a16="http://schemas.microsoft.com/office/drawing/2014/main" id="{E47469C6-2CEB-B7F4-0A25-B600CA8A89F6}"/>
              </a:ext>
            </a:extLst>
          </p:cNvPr>
          <p:cNvSpPr>
            <a:spLocks noGrp="1"/>
          </p:cNvSpPr>
          <p:nvPr>
            <p:ph idx="1"/>
          </p:nvPr>
        </p:nvSpPr>
        <p:spPr>
          <a:xfrm>
            <a:off x="899968" y="2185844"/>
            <a:ext cx="6923232" cy="3263610"/>
          </a:xfrm>
        </p:spPr>
        <p:txBody>
          <a:bodyPr>
            <a:normAutofit/>
          </a:bodyPr>
          <a:lstStyle/>
          <a:p>
            <a:pPr>
              <a:lnSpc>
                <a:spcPct val="170000"/>
              </a:lnSpc>
            </a:pPr>
            <a:r>
              <a:rPr lang="vi-VN" sz="3600" b="1">
                <a:solidFill>
                  <a:schemeClr val="tx2">
                    <a:lumMod val="90000"/>
                    <a:lumOff val="10000"/>
                  </a:schemeClr>
                </a:solidFill>
                <a:latin typeface="+mj-lt"/>
              </a:rPr>
              <a:t> LÝ DO CHỌN ĐỀ TÀI</a:t>
            </a:r>
          </a:p>
          <a:p>
            <a:pPr>
              <a:lnSpc>
                <a:spcPct val="170000"/>
              </a:lnSpc>
            </a:pPr>
            <a:r>
              <a:rPr lang="vi-VN" sz="3600" b="1">
                <a:solidFill>
                  <a:schemeClr val="tx2">
                    <a:lumMod val="90000"/>
                    <a:lumOff val="10000"/>
                  </a:schemeClr>
                </a:solidFill>
                <a:latin typeface="+mj-lt"/>
              </a:rPr>
              <a:t> MỤC TIÊU</a:t>
            </a:r>
          </a:p>
          <a:p>
            <a:pPr>
              <a:lnSpc>
                <a:spcPct val="170000"/>
              </a:lnSpc>
            </a:pPr>
            <a:r>
              <a:rPr lang="vi-VN" sz="3600" b="1">
                <a:solidFill>
                  <a:schemeClr val="tx2">
                    <a:lumMod val="90000"/>
                    <a:lumOff val="10000"/>
                  </a:schemeClr>
                </a:solidFill>
                <a:latin typeface="+mj-lt"/>
              </a:rPr>
              <a:t> PHẠM VI NGHIÊN CỨU</a:t>
            </a:r>
          </a:p>
        </p:txBody>
      </p:sp>
      <p:sp>
        <p:nvSpPr>
          <p:cNvPr id="3" name="Slide Number Placeholder 2">
            <a:extLst>
              <a:ext uri="{FF2B5EF4-FFF2-40B4-BE49-F238E27FC236}">
                <a16:creationId xmlns:a16="http://schemas.microsoft.com/office/drawing/2014/main" id="{550401D2-BF1F-0678-F383-CAF209E74FE3}"/>
              </a:ext>
            </a:extLst>
          </p:cNvPr>
          <p:cNvSpPr>
            <a:spLocks noGrp="1"/>
          </p:cNvSpPr>
          <p:nvPr>
            <p:ph type="sldNum" sz="quarter" idx="12"/>
          </p:nvPr>
        </p:nvSpPr>
        <p:spPr/>
        <p:txBody>
          <a:bodyPr/>
          <a:lstStyle/>
          <a:p>
            <a:fld id="{7B63E05E-8EF2-41ED-A5FC-DF0DCDDA556C}" type="slidenum">
              <a:rPr lang="en-US" smtClean="0"/>
              <a:t>3</a:t>
            </a:fld>
            <a:endParaRPr lang="en-US"/>
          </a:p>
        </p:txBody>
      </p:sp>
    </p:spTree>
    <p:extLst>
      <p:ext uri="{BB962C8B-B14F-4D97-AF65-F5344CB8AC3E}">
        <p14:creationId xmlns:p14="http://schemas.microsoft.com/office/powerpoint/2010/main" val="342160253"/>
      </p:ext>
    </p:extLst>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a:xfrm>
            <a:off x="774699" y="2766218"/>
            <a:ext cx="10642601" cy="1325563"/>
          </a:xfrm>
        </p:spPr>
        <p:txBody>
          <a:bodyPr>
            <a:normAutofit/>
          </a:bodyPr>
          <a:lstStyle/>
          <a:p>
            <a:r>
              <a:rPr lang="vi-VN" sz="6000" b="1">
                <a:solidFill>
                  <a:schemeClr val="tx2">
                    <a:lumMod val="90000"/>
                    <a:lumOff val="10000"/>
                  </a:schemeClr>
                </a:solidFill>
                <a:effectLst>
                  <a:outerShdw blurRad="50800" dist="38100" dir="2700000" algn="tl" rotWithShape="0">
                    <a:prstClr val="black">
                      <a:alpha val="40000"/>
                    </a:prstClr>
                  </a:outerShdw>
                  <a:reflection blurRad="6350" stA="50000" endA="300" endPos="50000" dist="29997" dir="5400000" sy="-100000" algn="bl" rotWithShape="0"/>
                </a:effectLst>
              </a:rPr>
              <a:t>XIN CHÂN THÀNH CẢM ƠN!</a:t>
            </a:r>
            <a:endParaRPr lang="en-US" sz="6000" b="1">
              <a:solidFill>
                <a:schemeClr val="tx2">
                  <a:lumMod val="90000"/>
                  <a:lumOff val="10000"/>
                </a:schemeClr>
              </a:solidFill>
              <a:effectLst>
                <a:outerShdw blurRad="50800" dist="38100" dir="2700000" algn="tl" rotWithShape="0">
                  <a:prstClr val="black">
                    <a:alpha val="40000"/>
                  </a:prstClr>
                </a:outerShdw>
                <a:reflection blurRad="6350" stA="50000" endA="300" endPos="50000" dist="29997" dir="5400000" sy="-100000" algn="bl" rotWithShape="0"/>
              </a:effectLst>
            </a:endParaRPr>
          </a:p>
        </p:txBody>
      </p:sp>
      <p:sp>
        <p:nvSpPr>
          <p:cNvPr id="3" name="Slide Number Placeholder 2">
            <a:extLst>
              <a:ext uri="{FF2B5EF4-FFF2-40B4-BE49-F238E27FC236}">
                <a16:creationId xmlns:a16="http://schemas.microsoft.com/office/drawing/2014/main" id="{97F49BEA-FEB1-6B88-9390-C26C50556033}"/>
              </a:ext>
            </a:extLst>
          </p:cNvPr>
          <p:cNvSpPr>
            <a:spLocks noGrp="1"/>
          </p:cNvSpPr>
          <p:nvPr>
            <p:ph type="sldNum" sz="quarter" idx="12"/>
          </p:nvPr>
        </p:nvSpPr>
        <p:spPr/>
        <p:txBody>
          <a:bodyPr/>
          <a:lstStyle/>
          <a:p>
            <a:fld id="{7B63E05E-8EF2-41ED-A5FC-DF0DCDDA556C}" type="slidenum">
              <a:rPr lang="en-US" smtClean="0"/>
              <a:t>30</a:t>
            </a:fld>
            <a:endParaRPr lang="en-US"/>
          </a:p>
        </p:txBody>
      </p:sp>
    </p:spTree>
    <p:extLst>
      <p:ext uri="{BB962C8B-B14F-4D97-AF65-F5344CB8AC3E}">
        <p14:creationId xmlns:p14="http://schemas.microsoft.com/office/powerpoint/2010/main" val="299612610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pPr marL="914400" indent="-914400">
              <a:buFont typeface="+mj-lt"/>
              <a:buAutoNum type="arabicPeriod" startAt="2"/>
            </a:pPr>
            <a:r>
              <a:rPr lang="vi-VN" sz="5400" b="1">
                <a:solidFill>
                  <a:schemeClr val="tx2">
                    <a:lumMod val="90000"/>
                    <a:lumOff val="10000"/>
                  </a:schemeClr>
                </a:solidFill>
                <a:effectLst>
                  <a:outerShdw blurRad="50800" dist="38100" dir="2700000" algn="tl" rotWithShape="0">
                    <a:prstClr val="black">
                      <a:alpha val="40000"/>
                    </a:prstClr>
                  </a:outerShdw>
                </a:effectLst>
              </a:rPr>
              <a:t>CƠ SỞ LÝ THUYẾT</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748BA8A-C709-A0C3-F8DD-920B21A6B71C}"/>
              </a:ext>
            </a:extLst>
          </p:cNvPr>
          <p:cNvSpPr>
            <a:spLocks noGrp="1"/>
          </p:cNvSpPr>
          <p:nvPr>
            <p:ph idx="1"/>
          </p:nvPr>
        </p:nvSpPr>
        <p:spPr>
          <a:xfrm>
            <a:off x="927677" y="1807152"/>
            <a:ext cx="10017414" cy="4307031"/>
          </a:xfrm>
        </p:spPr>
        <p:txBody>
          <a:bodyPr>
            <a:normAutofit/>
          </a:bodyPr>
          <a:lstStyle/>
          <a:p>
            <a:pPr>
              <a:lnSpc>
                <a:spcPct val="170000"/>
              </a:lnSpc>
            </a:pPr>
            <a:r>
              <a:rPr lang="vi-VN" sz="3600" b="1">
                <a:solidFill>
                  <a:schemeClr val="tx2">
                    <a:lumMod val="90000"/>
                    <a:lumOff val="10000"/>
                  </a:schemeClr>
                </a:solidFill>
                <a:latin typeface="+mj-lt"/>
              </a:rPr>
              <a:t> XỬ LÝ NGÔN NGỮ TỰ NHIÊN</a:t>
            </a:r>
          </a:p>
          <a:p>
            <a:pPr>
              <a:lnSpc>
                <a:spcPct val="170000"/>
              </a:lnSpc>
            </a:pPr>
            <a:r>
              <a:rPr lang="vi-VN" sz="3600" b="1">
                <a:solidFill>
                  <a:schemeClr val="tx2">
                    <a:lumMod val="90000"/>
                    <a:lumOff val="10000"/>
                  </a:schemeClr>
                </a:solidFill>
                <a:latin typeface="+mj-lt"/>
              </a:rPr>
              <a:t> PHÂN LOẠI VĂN BẢN</a:t>
            </a:r>
          </a:p>
          <a:p>
            <a:pPr>
              <a:lnSpc>
                <a:spcPct val="170000"/>
              </a:lnSpc>
            </a:pPr>
            <a:r>
              <a:rPr lang="vi-VN" sz="3600" b="1">
                <a:solidFill>
                  <a:schemeClr val="tx2">
                    <a:lumMod val="90000"/>
                    <a:lumOff val="10000"/>
                  </a:schemeClr>
                </a:solidFill>
                <a:latin typeface="+mj-lt"/>
              </a:rPr>
              <a:t> KỸ THUẬT TF – IDF</a:t>
            </a:r>
          </a:p>
          <a:p>
            <a:pPr>
              <a:lnSpc>
                <a:spcPct val="170000"/>
              </a:lnSpc>
            </a:pPr>
            <a:r>
              <a:rPr lang="vi-VN" sz="3600" b="1">
                <a:solidFill>
                  <a:schemeClr val="tx2">
                    <a:lumMod val="90000"/>
                    <a:lumOff val="10000"/>
                  </a:schemeClr>
                </a:solidFill>
                <a:latin typeface="+mj-lt"/>
              </a:rPr>
              <a:t> MÔ HÌNH NAIVE BAYES</a:t>
            </a:r>
          </a:p>
        </p:txBody>
      </p:sp>
      <p:sp>
        <p:nvSpPr>
          <p:cNvPr id="7" name="Slide Number Placeholder 6">
            <a:extLst>
              <a:ext uri="{FF2B5EF4-FFF2-40B4-BE49-F238E27FC236}">
                <a16:creationId xmlns:a16="http://schemas.microsoft.com/office/drawing/2014/main" id="{0E81F92E-05C2-8FB9-78AE-E89FCBF30E50}"/>
              </a:ext>
            </a:extLst>
          </p:cNvPr>
          <p:cNvSpPr>
            <a:spLocks noGrp="1"/>
          </p:cNvSpPr>
          <p:nvPr>
            <p:ph type="sldNum" sz="quarter" idx="12"/>
          </p:nvPr>
        </p:nvSpPr>
        <p:spPr/>
        <p:txBody>
          <a:bodyPr/>
          <a:lstStyle/>
          <a:p>
            <a:fld id="{7B63E05E-8EF2-41ED-A5FC-DF0DCDDA556C}" type="slidenum">
              <a:rPr lang="en-US" smtClean="0"/>
              <a:t>4</a:t>
            </a:fld>
            <a:endParaRPr lang="en-US"/>
          </a:p>
        </p:txBody>
      </p:sp>
    </p:spTree>
    <p:extLst>
      <p:ext uri="{BB962C8B-B14F-4D97-AF65-F5344CB8AC3E}">
        <p14:creationId xmlns:p14="http://schemas.microsoft.com/office/powerpoint/2010/main" val="118254382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XỬ LÝ NGÔN NGỮ TỰ NHIÊN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748BA8A-C709-A0C3-F8DD-920B21A6B71C}"/>
              </a:ext>
            </a:extLst>
          </p:cNvPr>
          <p:cNvSpPr>
            <a:spLocks noGrp="1"/>
          </p:cNvSpPr>
          <p:nvPr>
            <p:ph idx="1"/>
          </p:nvPr>
        </p:nvSpPr>
        <p:spPr>
          <a:xfrm>
            <a:off x="838200" y="1191971"/>
            <a:ext cx="2770909" cy="889866"/>
          </a:xfrm>
        </p:spPr>
        <p:txBody>
          <a:bodyPr>
            <a:normAutofit lnSpcReduction="10000"/>
          </a:bodyPr>
          <a:lstStyle/>
          <a:p>
            <a:pPr>
              <a:lnSpc>
                <a:spcPct val="170000"/>
              </a:lnSpc>
            </a:pPr>
            <a:r>
              <a:rPr lang="vi-VN" sz="3600" b="1">
                <a:solidFill>
                  <a:schemeClr val="tx2">
                    <a:lumMod val="90000"/>
                    <a:lumOff val="10000"/>
                  </a:schemeClr>
                </a:solidFill>
                <a:latin typeface="+mj-lt"/>
              </a:rPr>
              <a:t> Định nghĩa</a:t>
            </a:r>
          </a:p>
        </p:txBody>
      </p:sp>
      <p:sp>
        <p:nvSpPr>
          <p:cNvPr id="7" name="TextBox 6">
            <a:extLst>
              <a:ext uri="{FF2B5EF4-FFF2-40B4-BE49-F238E27FC236}">
                <a16:creationId xmlns:a16="http://schemas.microsoft.com/office/drawing/2014/main" id="{23A367DE-F2E9-B9D7-AFED-6A4B6EBD5E8C}"/>
              </a:ext>
            </a:extLst>
          </p:cNvPr>
          <p:cNvSpPr txBox="1"/>
          <p:nvPr/>
        </p:nvSpPr>
        <p:spPr>
          <a:xfrm>
            <a:off x="838200" y="2472986"/>
            <a:ext cx="10261600" cy="3710759"/>
          </a:xfrm>
          <a:prstGeom prst="rect">
            <a:avLst/>
          </a:prstGeom>
          <a:noFill/>
        </p:spPr>
        <p:txBody>
          <a:bodyPr wrap="square" rtlCol="0">
            <a:spAutoFit/>
          </a:bodyPr>
          <a:lstStyle/>
          <a:p>
            <a:pPr algn="just">
              <a:lnSpc>
                <a:spcPct val="150000"/>
              </a:lnSpc>
            </a:pPr>
            <a:r>
              <a:rPr lang="vi-VN" sz="1800">
                <a:solidFill>
                  <a:schemeClr val="tx2">
                    <a:lumMod val="90000"/>
                    <a:lumOff val="10000"/>
                  </a:schemeClr>
                </a:solidFill>
                <a:latin typeface="Times New Roman" panose="02020603050405020304" pitchFamily="18" charset="0"/>
                <a:cs typeface="Times New Roman" panose="02020603050405020304" pitchFamily="18" charset="0"/>
              </a:rPr>
              <a:t>	</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Xử</a:t>
            </a:r>
            <a:r>
              <a:rPr lang="vi-VN" sz="3200">
                <a:solidFill>
                  <a:schemeClr val="tx2">
                    <a:lumMod val="90000"/>
                    <a:lumOff val="10000"/>
                  </a:schemeClr>
                </a:solidFill>
                <a:latin typeface="Times New Roman" panose="02020603050405020304" pitchFamily="18" charset="0"/>
                <a:cs typeface="Times New Roman" panose="02020603050405020304" pitchFamily="18" charset="0"/>
              </a:rPr>
              <a:t> lý ngôn ngữ tự nhiên</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 là việc sử dụng các kỹ thuật xử lý ngôn ngữ tự nhiên (NLP) để phân tích và thao tác ngôn ngữ của con người trong bối cảnh tính toán. Điều này có thể bao gồm các nhiệm vụ như dịch ngôn ngữ, nhận dạng giọng nói, tạo văn bản, phân tích tình cảm và hơn thế nữa.</a:t>
            </a:r>
            <a:endParaRPr lang="en-US">
              <a:solidFill>
                <a:schemeClr val="tx2">
                  <a:lumMod val="90000"/>
                  <a:lumOff val="10000"/>
                </a:schemeClr>
              </a:solidFill>
            </a:endParaRPr>
          </a:p>
        </p:txBody>
      </p:sp>
      <p:sp>
        <p:nvSpPr>
          <p:cNvPr id="8" name="Slide Number Placeholder 7">
            <a:extLst>
              <a:ext uri="{FF2B5EF4-FFF2-40B4-BE49-F238E27FC236}">
                <a16:creationId xmlns:a16="http://schemas.microsoft.com/office/drawing/2014/main" id="{8BE46BC2-CC4A-D9C0-7A06-63CD36EEBACD}"/>
              </a:ext>
            </a:extLst>
          </p:cNvPr>
          <p:cNvSpPr>
            <a:spLocks noGrp="1"/>
          </p:cNvSpPr>
          <p:nvPr>
            <p:ph type="sldNum" sz="quarter" idx="12"/>
          </p:nvPr>
        </p:nvSpPr>
        <p:spPr/>
        <p:txBody>
          <a:bodyPr/>
          <a:lstStyle/>
          <a:p>
            <a:fld id="{7B63E05E-8EF2-41ED-A5FC-DF0DCDDA556C}" type="slidenum">
              <a:rPr lang="en-US" smtClean="0"/>
              <a:t>5</a:t>
            </a:fld>
            <a:endParaRPr lang="en-US"/>
          </a:p>
        </p:txBody>
      </p:sp>
    </p:spTree>
    <p:extLst>
      <p:ext uri="{BB962C8B-B14F-4D97-AF65-F5344CB8AC3E}">
        <p14:creationId xmlns:p14="http://schemas.microsoft.com/office/powerpoint/2010/main" val="94732009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XỬ LÝ NGÔN NGỮ TỰ NHIÊN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3A367DE-F2E9-B9D7-AFED-6A4B6EBD5E8C}"/>
              </a:ext>
            </a:extLst>
          </p:cNvPr>
          <p:cNvSpPr txBox="1"/>
          <p:nvPr/>
        </p:nvSpPr>
        <p:spPr>
          <a:xfrm>
            <a:off x="1227570" y="2109501"/>
            <a:ext cx="6979227" cy="4449423"/>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Tokenization</a:t>
            </a:r>
          </a:p>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Named Entity Recognition (NER)</a:t>
            </a:r>
          </a:p>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Part – Of – Speech</a:t>
            </a:r>
          </a:p>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Lemmatization</a:t>
            </a:r>
          </a:p>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a:t>
            </a:r>
            <a:r>
              <a:rPr lang="en-US" sz="3200">
                <a:solidFill>
                  <a:schemeClr val="tx2">
                    <a:lumMod val="90000"/>
                    <a:lumOff val="10000"/>
                  </a:schemeClr>
                </a:solidFill>
                <a:latin typeface="Times New Roman" panose="02020603050405020304" pitchFamily="18" charset="0"/>
                <a:cs typeface="Times New Roman" panose="02020603050405020304" pitchFamily="18" charset="0"/>
              </a:rPr>
              <a:t>Dependency Parsing</a:t>
            </a:r>
          </a:p>
          <a:p>
            <a:pPr marL="457200" indent="-457200">
              <a:lnSpc>
                <a:spcPct val="150000"/>
              </a:lnSpc>
              <a:buFont typeface="Wingdings" panose="05000000000000000000" pitchFamily="2" charset="2"/>
              <a:buChar char="Ø"/>
            </a:pPr>
            <a:r>
              <a:rPr lang="en-US" sz="3200">
                <a:solidFill>
                  <a:schemeClr val="tx2">
                    <a:lumMod val="90000"/>
                    <a:lumOff val="10000"/>
                  </a:schemeClr>
                </a:solidFill>
                <a:latin typeface="Times New Roman" panose="02020603050405020304" pitchFamily="18" charset="0"/>
                <a:cs typeface="Times New Roman" panose="02020603050405020304" pitchFamily="18" charset="0"/>
              </a:rPr>
              <a:t> Feature Extraction</a:t>
            </a:r>
            <a:endParaRPr lang="en-US">
              <a:solidFill>
                <a:schemeClr val="tx2">
                  <a:lumMod val="90000"/>
                  <a:lumOff val="10000"/>
                </a:schemeClr>
              </a:solidFill>
            </a:endParaRPr>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Các bước cơ bản xử lý ngôn ngữ tự nhiên</a:t>
            </a:r>
          </a:p>
        </p:txBody>
      </p:sp>
      <p:sp>
        <p:nvSpPr>
          <p:cNvPr id="3" name="Slide Number Placeholder 2">
            <a:extLst>
              <a:ext uri="{FF2B5EF4-FFF2-40B4-BE49-F238E27FC236}">
                <a16:creationId xmlns:a16="http://schemas.microsoft.com/office/drawing/2014/main" id="{54D017AE-1FA5-5E94-3DBD-776FFEA76ECA}"/>
              </a:ext>
            </a:extLst>
          </p:cNvPr>
          <p:cNvSpPr>
            <a:spLocks noGrp="1"/>
          </p:cNvSpPr>
          <p:nvPr>
            <p:ph type="sldNum" sz="quarter" idx="12"/>
          </p:nvPr>
        </p:nvSpPr>
        <p:spPr/>
        <p:txBody>
          <a:bodyPr/>
          <a:lstStyle/>
          <a:p>
            <a:fld id="{7B63E05E-8EF2-41ED-A5FC-DF0DCDDA556C}" type="slidenum">
              <a:rPr lang="en-US" smtClean="0"/>
              <a:t>6</a:t>
            </a:fld>
            <a:endParaRPr lang="en-US"/>
          </a:p>
        </p:txBody>
      </p:sp>
    </p:spTree>
    <p:extLst>
      <p:ext uri="{BB962C8B-B14F-4D97-AF65-F5344CB8AC3E}">
        <p14:creationId xmlns:p14="http://schemas.microsoft.com/office/powerpoint/2010/main" val="156021984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XỬ LÝ NGÔN NGỮ TỰ NHIÊN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3A367DE-F2E9-B9D7-AFED-6A4B6EBD5E8C}"/>
              </a:ext>
            </a:extLst>
          </p:cNvPr>
          <p:cNvSpPr txBox="1"/>
          <p:nvPr/>
        </p:nvSpPr>
        <p:spPr>
          <a:xfrm>
            <a:off x="1227570" y="2109998"/>
            <a:ext cx="6979227" cy="4899868"/>
          </a:xfrm>
          <a:prstGeom prst="rect">
            <a:avLst/>
          </a:prstGeom>
          <a:noFill/>
        </p:spPr>
        <p:txBody>
          <a:bodyPr wrap="square" rtlCol="0">
            <a:spAutoFit/>
          </a:bodyPr>
          <a:lstStyle/>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Nhận dạng chữ viết tay</a:t>
            </a:r>
          </a:p>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Nhận dạng giọng nói</a:t>
            </a:r>
          </a:p>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Tóm tắt văn bản</a:t>
            </a:r>
          </a:p>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Dịch tự động (Machine Translate)</a:t>
            </a:r>
          </a:p>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Phân loại văn bản</a:t>
            </a:r>
          </a:p>
          <a:p>
            <a:pPr marL="457200" indent="-457200">
              <a:lnSpc>
                <a:spcPct val="150000"/>
              </a:lnSpc>
              <a:buFont typeface="Wingdings" panose="05000000000000000000" pitchFamily="2" charset="2"/>
              <a:buChar char="Ø"/>
            </a:pPr>
            <a:r>
              <a:rPr lang="vi-VN" sz="3200">
                <a:solidFill>
                  <a:schemeClr val="tx2">
                    <a:lumMod val="90000"/>
                    <a:lumOff val="10000"/>
                  </a:schemeClr>
                </a:solidFill>
                <a:latin typeface="Times New Roman" panose="02020603050405020304" pitchFamily="18" charset="0"/>
                <a:cs typeface="Times New Roman" panose="02020603050405020304" pitchFamily="18" charset="0"/>
              </a:rPr>
              <a:t> Chatbot</a:t>
            </a:r>
          </a:p>
          <a:p>
            <a:pPr>
              <a:lnSpc>
                <a:spcPct val="150000"/>
              </a:lnSpc>
            </a:pPr>
            <a:endParaRPr lang="en-US">
              <a:solidFill>
                <a:schemeClr val="tx2">
                  <a:lumMod val="90000"/>
                  <a:lumOff val="10000"/>
                </a:schemeClr>
              </a:solidFill>
            </a:endParaRPr>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Ứng dụng</a:t>
            </a:r>
          </a:p>
        </p:txBody>
      </p:sp>
      <p:sp>
        <p:nvSpPr>
          <p:cNvPr id="3" name="Slide Number Placeholder 2">
            <a:extLst>
              <a:ext uri="{FF2B5EF4-FFF2-40B4-BE49-F238E27FC236}">
                <a16:creationId xmlns:a16="http://schemas.microsoft.com/office/drawing/2014/main" id="{4ABE218F-32AE-42FC-5341-80861A1071A5}"/>
              </a:ext>
            </a:extLst>
          </p:cNvPr>
          <p:cNvSpPr>
            <a:spLocks noGrp="1"/>
          </p:cNvSpPr>
          <p:nvPr>
            <p:ph type="sldNum" sz="quarter" idx="12"/>
          </p:nvPr>
        </p:nvSpPr>
        <p:spPr/>
        <p:txBody>
          <a:bodyPr/>
          <a:lstStyle/>
          <a:p>
            <a:fld id="{7B63E05E-8EF2-41ED-A5FC-DF0DCDDA556C}" type="slidenum">
              <a:rPr lang="en-US" smtClean="0"/>
              <a:t>7</a:t>
            </a:fld>
            <a:endParaRPr lang="en-US"/>
          </a:p>
        </p:txBody>
      </p:sp>
    </p:spTree>
    <p:extLst>
      <p:ext uri="{BB962C8B-B14F-4D97-AF65-F5344CB8AC3E}">
        <p14:creationId xmlns:p14="http://schemas.microsoft.com/office/powerpoint/2010/main" val="360085284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PHÂN LOẠI VĂN BẢN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3A367DE-F2E9-B9D7-AFED-6A4B6EBD5E8C}"/>
              </a:ext>
            </a:extLst>
          </p:cNvPr>
          <p:cNvSpPr txBox="1"/>
          <p:nvPr/>
        </p:nvSpPr>
        <p:spPr>
          <a:xfrm>
            <a:off x="983239" y="2283598"/>
            <a:ext cx="10225521" cy="3710759"/>
          </a:xfrm>
          <a:prstGeom prst="rect">
            <a:avLst/>
          </a:prstGeom>
          <a:noFill/>
        </p:spPr>
        <p:txBody>
          <a:bodyPr wrap="square" rtlCol="0">
            <a:spAutoFit/>
          </a:bodyPr>
          <a:lstStyle/>
          <a:p>
            <a:pPr algn="just">
              <a:lnSpc>
                <a:spcPct val="150000"/>
              </a:lnSpc>
            </a:pPr>
            <a:r>
              <a:rPr lang="vi-VN" sz="3200">
                <a:solidFill>
                  <a:schemeClr val="tx2">
                    <a:lumMod val="90000"/>
                    <a:lumOff val="10000"/>
                  </a:schemeClr>
                </a:solidFill>
                <a:latin typeface="+mj-lt"/>
              </a:rPr>
              <a:t>	Là quá trình tự động gán nhãn (tên lớp / nhãn lớp) cho các văn bản vào một hoặc nhiều loại được xác định trước.</a:t>
            </a:r>
          </a:p>
          <a:p>
            <a:pPr algn="just">
              <a:lnSpc>
                <a:spcPct val="150000"/>
              </a:lnSpc>
            </a:pPr>
            <a:r>
              <a:rPr lang="vi-VN" sz="3200">
                <a:solidFill>
                  <a:schemeClr val="tx2">
                    <a:lumMod val="90000"/>
                    <a:lumOff val="10000"/>
                  </a:schemeClr>
                </a:solidFill>
                <a:latin typeface="+mj-lt"/>
              </a:rPr>
              <a:t>	Đây là một bước quan trọng trong khai phá dữ liệu văn bản, nơi các văn bản được phân loại dựa trên nội dung của chúng vào các chủ đề đã được xác định trước.</a:t>
            </a:r>
            <a:endParaRPr lang="en-US" sz="3200">
              <a:solidFill>
                <a:schemeClr val="tx2">
                  <a:lumMod val="90000"/>
                  <a:lumOff val="10000"/>
                </a:schemeClr>
              </a:solidFill>
              <a:latin typeface="+mj-lt"/>
            </a:endParaRPr>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Định nghĩa</a:t>
            </a:r>
          </a:p>
        </p:txBody>
      </p:sp>
      <p:sp>
        <p:nvSpPr>
          <p:cNvPr id="3" name="Slide Number Placeholder 2">
            <a:extLst>
              <a:ext uri="{FF2B5EF4-FFF2-40B4-BE49-F238E27FC236}">
                <a16:creationId xmlns:a16="http://schemas.microsoft.com/office/drawing/2014/main" id="{5DB00164-A761-8F0D-6D45-263C4EC1881A}"/>
              </a:ext>
            </a:extLst>
          </p:cNvPr>
          <p:cNvSpPr>
            <a:spLocks noGrp="1"/>
          </p:cNvSpPr>
          <p:nvPr>
            <p:ph type="sldNum" sz="quarter" idx="12"/>
          </p:nvPr>
        </p:nvSpPr>
        <p:spPr/>
        <p:txBody>
          <a:bodyPr/>
          <a:lstStyle/>
          <a:p>
            <a:fld id="{7B63E05E-8EF2-41ED-A5FC-DF0DCDDA556C}" type="slidenum">
              <a:rPr lang="en-US" smtClean="0"/>
              <a:t>8</a:t>
            </a:fld>
            <a:endParaRPr lang="en-US"/>
          </a:p>
        </p:txBody>
      </p:sp>
    </p:spTree>
    <p:extLst>
      <p:ext uri="{BB962C8B-B14F-4D97-AF65-F5344CB8AC3E}">
        <p14:creationId xmlns:p14="http://schemas.microsoft.com/office/powerpoint/2010/main" val="31453671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75B46-CDB0-B7C0-37A7-8B0AC0F16C62}"/>
              </a:ext>
            </a:extLst>
          </p:cNvPr>
          <p:cNvSpPr>
            <a:spLocks noGrp="1"/>
          </p:cNvSpPr>
          <p:nvPr>
            <p:ph type="title"/>
          </p:nvPr>
        </p:nvSpPr>
        <p:spPr/>
        <p:txBody>
          <a:bodyPr>
            <a:normAutofit/>
          </a:bodyPr>
          <a:lstStyle/>
          <a:p>
            <a:r>
              <a:rPr lang="vi-VN" sz="5400" b="1">
                <a:solidFill>
                  <a:schemeClr val="tx2">
                    <a:lumMod val="90000"/>
                    <a:lumOff val="10000"/>
                  </a:schemeClr>
                </a:solidFill>
                <a:effectLst>
                  <a:outerShdw blurRad="50800" dist="38100" dir="2700000" algn="tl" rotWithShape="0">
                    <a:prstClr val="black">
                      <a:alpha val="40000"/>
                    </a:prstClr>
                  </a:outerShdw>
                </a:effectLst>
              </a:rPr>
              <a:t>PHÂN LOẠI VĂN BẢN</a:t>
            </a:r>
            <a:endParaRPr lang="en-US" sz="5400" b="1">
              <a:solidFill>
                <a:schemeClr val="tx2">
                  <a:lumMod val="90000"/>
                  <a:lumOff val="10000"/>
                </a:schemeClr>
              </a:solidFill>
              <a:effectLst>
                <a:outerShdw blurRad="50800" dist="38100" dir="2700000" algn="tl" rotWithShape="0">
                  <a:prstClr val="black">
                    <a:alpha val="40000"/>
                  </a:prstClr>
                </a:outerShdw>
              </a:effectLst>
            </a:endParaRPr>
          </a:p>
        </p:txBody>
      </p:sp>
      <p:sp>
        <p:nvSpPr>
          <p:cNvPr id="4" name="Rectangle 3">
            <a:extLst>
              <a:ext uri="{FF2B5EF4-FFF2-40B4-BE49-F238E27FC236}">
                <a16:creationId xmlns:a16="http://schemas.microsoft.com/office/drawing/2014/main" id="{4F46E0BB-1F75-B143-DEB4-E3A2BFF86F6A}"/>
              </a:ext>
            </a:extLst>
          </p:cNvPr>
          <p:cNvSpPr/>
          <p:nvPr/>
        </p:nvSpPr>
        <p:spPr>
          <a:xfrm>
            <a:off x="11914908" y="0"/>
            <a:ext cx="277091"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A4BA7D2-6425-7504-9ADA-A15DD76E4697}"/>
              </a:ext>
            </a:extLst>
          </p:cNvPr>
          <p:cNvSpPr/>
          <p:nvPr/>
        </p:nvSpPr>
        <p:spPr>
          <a:xfrm>
            <a:off x="11727295" y="0"/>
            <a:ext cx="125844" cy="6858000"/>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C0EE8DA-A280-FE80-807C-7240960D0B81}"/>
              </a:ext>
            </a:extLst>
          </p:cNvPr>
          <p:cNvSpPr/>
          <p:nvPr/>
        </p:nvSpPr>
        <p:spPr>
          <a:xfrm>
            <a:off x="11603758" y="1"/>
            <a:ext cx="61768" cy="6857999"/>
          </a:xfrm>
          <a:prstGeom prst="rect">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B55D6EF1-1EE1-3F19-0A10-683578286756}"/>
              </a:ext>
            </a:extLst>
          </p:cNvPr>
          <p:cNvSpPr>
            <a:spLocks noGrp="1"/>
          </p:cNvSpPr>
          <p:nvPr>
            <p:ph idx="1"/>
          </p:nvPr>
        </p:nvSpPr>
        <p:spPr>
          <a:xfrm>
            <a:off x="838200" y="1162628"/>
            <a:ext cx="8649279" cy="1056119"/>
          </a:xfrm>
        </p:spPr>
        <p:txBody>
          <a:bodyPr>
            <a:normAutofit/>
          </a:bodyPr>
          <a:lstStyle/>
          <a:p>
            <a:pPr>
              <a:lnSpc>
                <a:spcPct val="170000"/>
              </a:lnSpc>
            </a:pPr>
            <a:r>
              <a:rPr lang="vi-VN" sz="3600" b="1">
                <a:solidFill>
                  <a:schemeClr val="tx2">
                    <a:lumMod val="90000"/>
                    <a:lumOff val="10000"/>
                  </a:schemeClr>
                </a:solidFill>
                <a:latin typeface="+mj-lt"/>
              </a:rPr>
              <a:t> Mô hình phân loại văn bản</a:t>
            </a:r>
          </a:p>
        </p:txBody>
      </p:sp>
      <p:pic>
        <p:nvPicPr>
          <p:cNvPr id="13" name="Picture 12">
            <a:extLst>
              <a:ext uri="{FF2B5EF4-FFF2-40B4-BE49-F238E27FC236}">
                <a16:creationId xmlns:a16="http://schemas.microsoft.com/office/drawing/2014/main" id="{B5DAE854-A054-BF13-B337-55B29CE33C6F}"/>
              </a:ext>
            </a:extLst>
          </p:cNvPr>
          <p:cNvPicPr>
            <a:picLocks noChangeAspect="1"/>
          </p:cNvPicPr>
          <p:nvPr/>
        </p:nvPicPr>
        <p:blipFill>
          <a:blip r:embed="rId2"/>
          <a:stretch>
            <a:fillRect/>
          </a:stretch>
        </p:blipFill>
        <p:spPr>
          <a:xfrm>
            <a:off x="326504" y="2400692"/>
            <a:ext cx="11027296" cy="391697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Slide Number Placeholder 2">
            <a:extLst>
              <a:ext uri="{FF2B5EF4-FFF2-40B4-BE49-F238E27FC236}">
                <a16:creationId xmlns:a16="http://schemas.microsoft.com/office/drawing/2014/main" id="{31666FEB-7446-0354-C5D8-40ADB7439F77}"/>
              </a:ext>
            </a:extLst>
          </p:cNvPr>
          <p:cNvSpPr>
            <a:spLocks noGrp="1"/>
          </p:cNvSpPr>
          <p:nvPr>
            <p:ph type="sldNum" sz="quarter" idx="12"/>
          </p:nvPr>
        </p:nvSpPr>
        <p:spPr/>
        <p:txBody>
          <a:bodyPr/>
          <a:lstStyle/>
          <a:p>
            <a:fld id="{7B63E05E-8EF2-41ED-A5FC-DF0DCDDA556C}" type="slidenum">
              <a:rPr lang="en-US" smtClean="0"/>
              <a:t>9</a:t>
            </a:fld>
            <a:endParaRPr lang="en-US"/>
          </a:p>
        </p:txBody>
      </p:sp>
    </p:spTree>
    <p:extLst>
      <p:ext uri="{BB962C8B-B14F-4D97-AF65-F5344CB8AC3E}">
        <p14:creationId xmlns:p14="http://schemas.microsoft.com/office/powerpoint/2010/main" val="3618317551"/>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756</TotalTime>
  <Words>2433</Words>
  <Application>Microsoft Office PowerPoint</Application>
  <PresentationFormat>Widescreen</PresentationFormat>
  <Paragraphs>177</Paragraphs>
  <Slides>30</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Aptos</vt:lpstr>
      <vt:lpstr>Aptos Display</vt:lpstr>
      <vt:lpstr>Arial</vt:lpstr>
      <vt:lpstr>Consolas</vt:lpstr>
      <vt:lpstr>Times New Roman</vt:lpstr>
      <vt:lpstr>Wingdings</vt:lpstr>
      <vt:lpstr>Office Theme</vt:lpstr>
      <vt:lpstr>PowerPoint Presentation</vt:lpstr>
      <vt:lpstr>NỘI DUNG BÁO CÁO</vt:lpstr>
      <vt:lpstr>GIỚI THIỆU TỔNG QUAN</vt:lpstr>
      <vt:lpstr>CƠ SỞ LÝ THUYẾT</vt:lpstr>
      <vt:lpstr>XỬ LÝ NGÔN NGỮ TỰ NHIÊN</vt:lpstr>
      <vt:lpstr>XỬ LÝ NGÔN NGỮ TỰ NHIÊN</vt:lpstr>
      <vt:lpstr>XỬ LÝ NGÔN NGỮ TỰ NHIÊN</vt:lpstr>
      <vt:lpstr>PHÂN LOẠI VĂN BẢN</vt:lpstr>
      <vt:lpstr>PHÂN LOẠI VĂN BẢN</vt:lpstr>
      <vt:lpstr>PHÂN LOẠI VĂN BẢN</vt:lpstr>
      <vt:lpstr>KỸ THUẬT TF – IDF </vt:lpstr>
      <vt:lpstr>KỸ THUẬT TF – IDF </vt:lpstr>
      <vt:lpstr>KỸ THUẬT TF – IDF </vt:lpstr>
      <vt:lpstr>KỸ THUẬT TF – IDF </vt:lpstr>
      <vt:lpstr>KỸ THUẬT TF – IDF </vt:lpstr>
      <vt:lpstr>MÔ HÌNH NAIVE BAYES</vt:lpstr>
      <vt:lpstr>MÔ HÌNH NAIVE BAYES</vt:lpstr>
      <vt:lpstr>MÔ HÌNH NAIVE BAYES</vt:lpstr>
      <vt:lpstr>MÔ HÌNH NAIVE BAYES</vt:lpstr>
      <vt:lpstr>PHƯƠNG PHÁP THỰC HIỆN</vt:lpstr>
      <vt:lpstr>PHƯƠNG PHÁP THỰC HIỆN</vt:lpstr>
      <vt:lpstr>PHƯƠNG PHÁP THỰC HIỆN</vt:lpstr>
      <vt:lpstr>PHƯƠNG PHÁP THỰC HIỆN</vt:lpstr>
      <vt:lpstr>PHƯƠNG PHÁP THỰC HIỆN</vt:lpstr>
      <vt:lpstr>PHƯƠNG PHÁP THỰC HIỆN</vt:lpstr>
      <vt:lpstr>PHƯƠNG PHÁP THỰC HIỆN</vt:lpstr>
      <vt:lpstr>PHƯƠNG PHÁP THỰC HIỆN</vt:lpstr>
      <vt:lpstr>KẾT QUẢ THỰC NGHIỆM</vt:lpstr>
      <vt:lpstr>KẾT LUẬN</vt:lpstr>
      <vt:lpstr>XIN CHÂN THÀNH CẢM ƠN!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Huu Le</dc:creator>
  <cp:lastModifiedBy>Huu Le</cp:lastModifiedBy>
  <cp:revision>26</cp:revision>
  <dcterms:created xsi:type="dcterms:W3CDTF">2024-04-30T08:54:41Z</dcterms:created>
  <dcterms:modified xsi:type="dcterms:W3CDTF">2024-06-15T08:43:37Z</dcterms:modified>
</cp:coreProperties>
</file>

<file path=docProps/thumbnail.jpeg>
</file>